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91"/>
  </p:notesMasterIdLst>
  <p:sldIdLst>
    <p:sldId id="256" r:id="rId2"/>
    <p:sldId id="640" r:id="rId3"/>
    <p:sldId id="641" r:id="rId4"/>
    <p:sldId id="642" r:id="rId5"/>
    <p:sldId id="643" r:id="rId6"/>
    <p:sldId id="644" r:id="rId7"/>
    <p:sldId id="645" r:id="rId8"/>
    <p:sldId id="610" r:id="rId9"/>
    <p:sldId id="612" r:id="rId10"/>
    <p:sldId id="613" r:id="rId11"/>
    <p:sldId id="614" r:id="rId12"/>
    <p:sldId id="600" r:id="rId13"/>
    <p:sldId id="607" r:id="rId14"/>
    <p:sldId id="608" r:id="rId15"/>
    <p:sldId id="601" r:id="rId16"/>
    <p:sldId id="602" r:id="rId17"/>
    <p:sldId id="603" r:id="rId18"/>
    <p:sldId id="604" r:id="rId19"/>
    <p:sldId id="605" r:id="rId20"/>
    <p:sldId id="606" r:id="rId21"/>
    <p:sldId id="616" r:id="rId22"/>
    <p:sldId id="617" r:id="rId23"/>
    <p:sldId id="618" r:id="rId24"/>
    <p:sldId id="472" r:id="rId25"/>
    <p:sldId id="594" r:id="rId26"/>
    <p:sldId id="597" r:id="rId27"/>
    <p:sldId id="596" r:id="rId28"/>
    <p:sldId id="611" r:id="rId29"/>
    <p:sldId id="598" r:id="rId30"/>
    <p:sldId id="619" r:id="rId31"/>
    <p:sldId id="620" r:id="rId32"/>
    <p:sldId id="623" r:id="rId33"/>
    <p:sldId id="624" r:id="rId34"/>
    <p:sldId id="625" r:id="rId35"/>
    <p:sldId id="626" r:id="rId36"/>
    <p:sldId id="622" r:id="rId37"/>
    <p:sldId id="627" r:id="rId38"/>
    <p:sldId id="628" r:id="rId39"/>
    <p:sldId id="621" r:id="rId40"/>
    <p:sldId id="554" r:id="rId41"/>
    <p:sldId id="555" r:id="rId42"/>
    <p:sldId id="556" r:id="rId43"/>
    <p:sldId id="557" r:id="rId44"/>
    <p:sldId id="558" r:id="rId45"/>
    <p:sldId id="559" r:id="rId46"/>
    <p:sldId id="560" r:id="rId47"/>
    <p:sldId id="561" r:id="rId48"/>
    <p:sldId id="562" r:id="rId49"/>
    <p:sldId id="563" r:id="rId50"/>
    <p:sldId id="564" r:id="rId51"/>
    <p:sldId id="565" r:id="rId52"/>
    <p:sldId id="567" r:id="rId53"/>
    <p:sldId id="566" r:id="rId54"/>
    <p:sldId id="631" r:id="rId55"/>
    <p:sldId id="629" r:id="rId56"/>
    <p:sldId id="632" r:id="rId57"/>
    <p:sldId id="630" r:id="rId58"/>
    <p:sldId id="633" r:id="rId59"/>
    <p:sldId id="634" r:id="rId60"/>
    <p:sldId id="635" r:id="rId61"/>
    <p:sldId id="636" r:id="rId62"/>
    <p:sldId id="637" r:id="rId63"/>
    <p:sldId id="638" r:id="rId64"/>
    <p:sldId id="639" r:id="rId65"/>
    <p:sldId id="568" r:id="rId66"/>
    <p:sldId id="569" r:id="rId67"/>
    <p:sldId id="570" r:id="rId68"/>
    <p:sldId id="571" r:id="rId69"/>
    <p:sldId id="572" r:id="rId70"/>
    <p:sldId id="573" r:id="rId71"/>
    <p:sldId id="574" r:id="rId72"/>
    <p:sldId id="453" r:id="rId73"/>
    <p:sldId id="471" r:id="rId74"/>
    <p:sldId id="483" r:id="rId75"/>
    <p:sldId id="580" r:id="rId76"/>
    <p:sldId id="581" r:id="rId77"/>
    <p:sldId id="582" r:id="rId78"/>
    <p:sldId id="583" r:id="rId79"/>
    <p:sldId id="584" r:id="rId80"/>
    <p:sldId id="585" r:id="rId81"/>
    <p:sldId id="586" r:id="rId82"/>
    <p:sldId id="587" r:id="rId83"/>
    <p:sldId id="588" r:id="rId84"/>
    <p:sldId id="589" r:id="rId85"/>
    <p:sldId id="590" r:id="rId86"/>
    <p:sldId id="591" r:id="rId87"/>
    <p:sldId id="592" r:id="rId88"/>
    <p:sldId id="593" r:id="rId89"/>
    <p:sldId id="452" r:id="rId9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664"/>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88" autoAdjust="0"/>
    <p:restoredTop sz="94075" autoAdjust="0"/>
  </p:normalViewPr>
  <p:slideViewPr>
    <p:cSldViewPr snapToGrid="0">
      <p:cViewPr varScale="1">
        <p:scale>
          <a:sx n="72" d="100"/>
          <a:sy n="72" d="100"/>
        </p:scale>
        <p:origin x="63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220.png>
</file>

<file path=ppt/media/image2200.png>
</file>

<file path=ppt/media/image25.png>
</file>

<file path=ppt/media/image27.png>
</file>

<file path=ppt/media/image270.png>
</file>

<file path=ppt/media/image2700.png>
</file>

<file path=ppt/media/image271.png>
</file>

<file path=ppt/media/image28.png>
</file>

<file path=ppt/media/image280.png>
</file>

<file path=ppt/media/image29.png>
</file>

<file path=ppt/media/image290.png>
</file>

<file path=ppt/media/image3.png>
</file>

<file path=ppt/media/image30.png>
</file>

<file path=ppt/media/image300.png>
</file>

<file path=ppt/media/image31.png>
</file>

<file path=ppt/media/image320.png>
</file>

<file path=ppt/media/image33.png>
</file>

<file path=ppt/media/image34.png>
</file>

<file path=ppt/media/image360.png>
</file>

<file path=ppt/media/image370.png>
</file>

<file path=ppt/media/image380.png>
</file>

<file path=ppt/media/image4.png>
</file>

<file path=ppt/media/image41.jpg>
</file>

<file path=ppt/media/image41.png>
</file>

<file path=ppt/media/image42.png>
</file>

<file path=ppt/media/image43.png>
</file>

<file path=ppt/media/image45.png>
</file>

<file path=ppt/media/image46.png>
</file>

<file path=ppt/media/image47.png>
</file>

<file path=ppt/media/image48.png>
</file>

<file path=ppt/media/image49.png>
</file>

<file path=ppt/media/image5.png>
</file>

<file path=ppt/media/image50.png>
</file>

<file path=ppt/media/image55.png>
</file>

<file path=ppt/media/image57.png>
</file>

<file path=ppt/media/image59.png>
</file>

<file path=ppt/media/image6.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10CA1D-BA98-4335-BD8F-F92666363AD3}" type="datetimeFigureOut">
              <a:rPr lang="en-US" smtClean="0"/>
              <a:t>10/6/2022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E7ADCA-25E7-45D0-B735-DEFBF64CB1EF}" type="slidenum">
              <a:rPr lang="en-US" smtClean="0"/>
              <a:t>‹#›</a:t>
            </a:fld>
            <a:endParaRPr lang="en-US"/>
          </a:p>
        </p:txBody>
      </p:sp>
    </p:spTree>
    <p:extLst>
      <p:ext uri="{BB962C8B-B14F-4D97-AF65-F5344CB8AC3E}">
        <p14:creationId xmlns:p14="http://schemas.microsoft.com/office/powerpoint/2010/main" val="2975735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9A34333-6044-4008-BA57-BBF75149E3A9}" type="datetimeFigureOut">
              <a:rPr lang="en-US" smtClean="0"/>
              <a:t>10/6/2022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F0305C-69B2-4B48-ADC7-1BFC4E846619}" type="slidenum">
              <a:rPr lang="en-US" smtClean="0"/>
              <a:t>‹#›</a:t>
            </a:fld>
            <a:endParaRPr lang="en-US"/>
          </a:p>
        </p:txBody>
      </p:sp>
    </p:spTree>
    <p:extLst>
      <p:ext uri="{BB962C8B-B14F-4D97-AF65-F5344CB8AC3E}">
        <p14:creationId xmlns:p14="http://schemas.microsoft.com/office/powerpoint/2010/main" val="740756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A34333-6044-4008-BA57-BBF75149E3A9}" type="datetimeFigureOut">
              <a:rPr lang="en-US" smtClean="0"/>
              <a:t>10/6/2022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F0305C-69B2-4B48-ADC7-1BFC4E846619}" type="slidenum">
              <a:rPr lang="en-US" smtClean="0"/>
              <a:t>‹#›</a:t>
            </a:fld>
            <a:endParaRPr lang="en-US"/>
          </a:p>
        </p:txBody>
      </p:sp>
    </p:spTree>
    <p:extLst>
      <p:ext uri="{BB962C8B-B14F-4D97-AF65-F5344CB8AC3E}">
        <p14:creationId xmlns:p14="http://schemas.microsoft.com/office/powerpoint/2010/main" val="411952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A34333-6044-4008-BA57-BBF75149E3A9}" type="datetimeFigureOut">
              <a:rPr lang="en-US" smtClean="0"/>
              <a:t>10/6/2022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F0305C-69B2-4B48-ADC7-1BFC4E846619}" type="slidenum">
              <a:rPr lang="en-US" smtClean="0"/>
              <a:t>‹#›</a:t>
            </a:fld>
            <a:endParaRPr lang="en-US"/>
          </a:p>
        </p:txBody>
      </p:sp>
    </p:spTree>
    <p:extLst>
      <p:ext uri="{BB962C8B-B14F-4D97-AF65-F5344CB8AC3E}">
        <p14:creationId xmlns:p14="http://schemas.microsoft.com/office/powerpoint/2010/main" val="1206090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A34333-6044-4008-BA57-BBF75149E3A9}" type="datetimeFigureOut">
              <a:rPr lang="en-US" smtClean="0"/>
              <a:t>10/6/2022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F0305C-69B2-4B48-ADC7-1BFC4E846619}" type="slidenum">
              <a:rPr lang="en-US" smtClean="0"/>
              <a:t>‹#›</a:t>
            </a:fld>
            <a:endParaRPr lang="en-US"/>
          </a:p>
        </p:txBody>
      </p:sp>
    </p:spTree>
    <p:extLst>
      <p:ext uri="{BB962C8B-B14F-4D97-AF65-F5344CB8AC3E}">
        <p14:creationId xmlns:p14="http://schemas.microsoft.com/office/powerpoint/2010/main" val="404347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A34333-6044-4008-BA57-BBF75149E3A9}" type="datetimeFigureOut">
              <a:rPr lang="en-US" smtClean="0"/>
              <a:t>10/6/2022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F0305C-69B2-4B48-ADC7-1BFC4E846619}" type="slidenum">
              <a:rPr lang="en-US" smtClean="0"/>
              <a:t>‹#›</a:t>
            </a:fld>
            <a:endParaRPr lang="en-US"/>
          </a:p>
        </p:txBody>
      </p:sp>
    </p:spTree>
    <p:extLst>
      <p:ext uri="{BB962C8B-B14F-4D97-AF65-F5344CB8AC3E}">
        <p14:creationId xmlns:p14="http://schemas.microsoft.com/office/powerpoint/2010/main" val="2016983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9A34333-6044-4008-BA57-BBF75149E3A9}" type="datetimeFigureOut">
              <a:rPr lang="en-US" smtClean="0"/>
              <a:t>10/6/2022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F0305C-69B2-4B48-ADC7-1BFC4E846619}" type="slidenum">
              <a:rPr lang="en-US" smtClean="0"/>
              <a:t>‹#›</a:t>
            </a:fld>
            <a:endParaRPr lang="en-US"/>
          </a:p>
        </p:txBody>
      </p:sp>
    </p:spTree>
    <p:extLst>
      <p:ext uri="{BB962C8B-B14F-4D97-AF65-F5344CB8AC3E}">
        <p14:creationId xmlns:p14="http://schemas.microsoft.com/office/powerpoint/2010/main" val="17505529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9A34333-6044-4008-BA57-BBF75149E3A9}" type="datetimeFigureOut">
              <a:rPr lang="en-US" smtClean="0"/>
              <a:t>10/6/2022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6F0305C-69B2-4B48-ADC7-1BFC4E846619}" type="slidenum">
              <a:rPr lang="en-US" smtClean="0"/>
              <a:t>‹#›</a:t>
            </a:fld>
            <a:endParaRPr lang="en-US"/>
          </a:p>
        </p:txBody>
      </p:sp>
    </p:spTree>
    <p:extLst>
      <p:ext uri="{BB962C8B-B14F-4D97-AF65-F5344CB8AC3E}">
        <p14:creationId xmlns:p14="http://schemas.microsoft.com/office/powerpoint/2010/main" val="19678525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9A34333-6044-4008-BA57-BBF75149E3A9}" type="datetimeFigureOut">
              <a:rPr lang="en-US" smtClean="0"/>
              <a:t>10/6/2022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6F0305C-69B2-4B48-ADC7-1BFC4E846619}" type="slidenum">
              <a:rPr lang="en-US" smtClean="0"/>
              <a:t>‹#›</a:t>
            </a:fld>
            <a:endParaRPr lang="en-US"/>
          </a:p>
        </p:txBody>
      </p:sp>
    </p:spTree>
    <p:extLst>
      <p:ext uri="{BB962C8B-B14F-4D97-AF65-F5344CB8AC3E}">
        <p14:creationId xmlns:p14="http://schemas.microsoft.com/office/powerpoint/2010/main" val="2880516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A34333-6044-4008-BA57-BBF75149E3A9}" type="datetimeFigureOut">
              <a:rPr lang="en-US" smtClean="0"/>
              <a:t>10/6/2022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6F0305C-69B2-4B48-ADC7-1BFC4E846619}" type="slidenum">
              <a:rPr lang="en-US" smtClean="0"/>
              <a:t>‹#›</a:t>
            </a:fld>
            <a:endParaRPr lang="en-US"/>
          </a:p>
        </p:txBody>
      </p:sp>
    </p:spTree>
    <p:extLst>
      <p:ext uri="{BB962C8B-B14F-4D97-AF65-F5344CB8AC3E}">
        <p14:creationId xmlns:p14="http://schemas.microsoft.com/office/powerpoint/2010/main" val="2985959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A34333-6044-4008-BA57-BBF75149E3A9}" type="datetimeFigureOut">
              <a:rPr lang="en-US" smtClean="0"/>
              <a:t>10/6/2022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F0305C-69B2-4B48-ADC7-1BFC4E846619}" type="slidenum">
              <a:rPr lang="en-US" smtClean="0"/>
              <a:t>‹#›</a:t>
            </a:fld>
            <a:endParaRPr lang="en-US"/>
          </a:p>
        </p:txBody>
      </p:sp>
    </p:spTree>
    <p:extLst>
      <p:ext uri="{BB962C8B-B14F-4D97-AF65-F5344CB8AC3E}">
        <p14:creationId xmlns:p14="http://schemas.microsoft.com/office/powerpoint/2010/main" val="28396392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A34333-6044-4008-BA57-BBF75149E3A9}" type="datetimeFigureOut">
              <a:rPr lang="en-US" smtClean="0"/>
              <a:t>10/6/2022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F0305C-69B2-4B48-ADC7-1BFC4E846619}" type="slidenum">
              <a:rPr lang="en-US" smtClean="0"/>
              <a:t>‹#›</a:t>
            </a:fld>
            <a:endParaRPr lang="en-US"/>
          </a:p>
        </p:txBody>
      </p:sp>
    </p:spTree>
    <p:extLst>
      <p:ext uri="{BB962C8B-B14F-4D97-AF65-F5344CB8AC3E}">
        <p14:creationId xmlns:p14="http://schemas.microsoft.com/office/powerpoint/2010/main" val="16328367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A34333-6044-4008-BA57-BBF75149E3A9}" type="datetimeFigureOut">
              <a:rPr lang="en-US" smtClean="0"/>
              <a:t>10/6/2022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F0305C-69B2-4B48-ADC7-1BFC4E846619}" type="slidenum">
              <a:rPr lang="en-US" smtClean="0"/>
              <a:t>‹#›</a:t>
            </a:fld>
            <a:endParaRPr lang="en-US"/>
          </a:p>
        </p:txBody>
      </p:sp>
    </p:spTree>
    <p:extLst>
      <p:ext uri="{BB962C8B-B14F-4D97-AF65-F5344CB8AC3E}">
        <p14:creationId xmlns:p14="http://schemas.microsoft.com/office/powerpoint/2010/main" val="31506211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7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8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6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0.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0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8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70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0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1.emf"/><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70.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28.emf"/><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54.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69.png"/><Relationship Id="rId1" Type="http://schemas.openxmlformats.org/officeDocument/2006/relationships/slideLayout" Target="../slideLayouts/slideLayout2.xml"/><Relationship Id="rId5" Type="http://schemas.openxmlformats.org/officeDocument/2006/relationships/image" Target="../media/image32.emf"/><Relationship Id="rId4" Type="http://schemas.openxmlformats.org/officeDocument/2006/relationships/image" Target="../media/image31.emf"/></Relationships>
</file>

<file path=ppt/slides/_rels/slide55.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2.xml"/><Relationship Id="rId4" Type="http://schemas.openxmlformats.org/officeDocument/2006/relationships/image" Target="../media/image35.emf"/></Relationships>
</file>

<file path=ppt/slides/_rels/slide68.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72.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emf"/><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emf"/><Relationship Id="rId1" Type="http://schemas.openxmlformats.org/officeDocument/2006/relationships/slideLayout" Target="../slideLayouts/slideLayout2.xml"/><Relationship Id="rId4" Type="http://schemas.openxmlformats.org/officeDocument/2006/relationships/image" Target="../media/image56.emf"/></Relationships>
</file>

<file path=ppt/slides/_rels/slide8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51020" y="1375560"/>
            <a:ext cx="9144000" cy="2387600"/>
          </a:xfrm>
        </p:spPr>
        <p:txBody>
          <a:bodyPr>
            <a:normAutofit fontScale="90000"/>
          </a:bodyPr>
          <a:lstStyle/>
          <a:p>
            <a:r>
              <a:rPr lang="en-US" dirty="0">
                <a:solidFill>
                  <a:srgbClr val="C00000"/>
                </a:solidFill>
              </a:rPr>
              <a:t>Generalized Counting:</a:t>
            </a:r>
            <a:br>
              <a:rPr lang="en-US" dirty="0">
                <a:solidFill>
                  <a:srgbClr val="C00000"/>
                </a:solidFill>
              </a:rPr>
            </a:br>
            <a:r>
              <a:rPr lang="en-US" dirty="0">
                <a:solidFill>
                  <a:srgbClr val="C00000"/>
                </a:solidFill>
              </a:rPr>
              <a:t>Permutation and Combination</a:t>
            </a:r>
            <a:endParaRPr lang="en-US" sz="3200" dirty="0">
              <a:solidFill>
                <a:srgbClr val="002060"/>
              </a:solidFill>
            </a:endParaRPr>
          </a:p>
        </p:txBody>
      </p:sp>
      <p:sp>
        <p:nvSpPr>
          <p:cNvPr id="3" name="Subtitle 2"/>
          <p:cNvSpPr>
            <a:spLocks noGrp="1"/>
          </p:cNvSpPr>
          <p:nvPr>
            <p:ph type="subTitle" idx="1"/>
          </p:nvPr>
        </p:nvSpPr>
        <p:spPr>
          <a:xfrm>
            <a:off x="1451020" y="3420998"/>
            <a:ext cx="9144000" cy="1655762"/>
          </a:xfrm>
        </p:spPr>
        <p:txBody>
          <a:bodyPr/>
          <a:lstStyle/>
          <a:p>
            <a:endParaRPr lang="en-US" dirty="0"/>
          </a:p>
          <a:p>
            <a:r>
              <a:rPr lang="en-US" dirty="0"/>
              <a:t>Maryiam Zahoor</a:t>
            </a:r>
          </a:p>
          <a:p>
            <a:r>
              <a:rPr lang="en-US" dirty="0"/>
              <a:t>Email: Maryiam.Zahoor@ucp.edu.pk </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5305" y="400922"/>
            <a:ext cx="1865957" cy="1791318"/>
          </a:xfrm>
          <a:prstGeom prst="rect">
            <a:avLst/>
          </a:prstGeom>
        </p:spPr>
      </p:pic>
      <p:sp>
        <p:nvSpPr>
          <p:cNvPr id="5" name="TextBox 4">
            <a:extLst>
              <a:ext uri="{FF2B5EF4-FFF2-40B4-BE49-F238E27FC236}">
                <a16:creationId xmlns:a16="http://schemas.microsoft.com/office/drawing/2014/main" id="{02233BD6-BA4B-4E9A-B96F-2422FA67C586}"/>
              </a:ext>
            </a:extLst>
          </p:cNvPr>
          <p:cNvSpPr txBox="1"/>
          <p:nvPr/>
        </p:nvSpPr>
        <p:spPr>
          <a:xfrm>
            <a:off x="543339" y="5076760"/>
            <a:ext cx="2425148" cy="923330"/>
          </a:xfrm>
          <a:prstGeom prst="rect">
            <a:avLst/>
          </a:prstGeom>
          <a:noFill/>
        </p:spPr>
        <p:txBody>
          <a:bodyPr wrap="square" rtlCol="0">
            <a:spAutoFit/>
          </a:bodyPr>
          <a:lstStyle/>
          <a:p>
            <a:r>
              <a:rPr lang="en-US" b="1" dirty="0"/>
              <a:t>Office </a:t>
            </a:r>
            <a:r>
              <a:rPr lang="en-US" dirty="0"/>
              <a:t>:</a:t>
            </a:r>
          </a:p>
          <a:p>
            <a:r>
              <a:rPr lang="en-US" dirty="0"/>
              <a:t>104, C block, behind gym </a:t>
            </a:r>
            <a:endParaRPr lang="en-PK" dirty="0"/>
          </a:p>
        </p:txBody>
      </p:sp>
      <p:sp>
        <p:nvSpPr>
          <p:cNvPr id="6" name="TextBox 5">
            <a:extLst>
              <a:ext uri="{FF2B5EF4-FFF2-40B4-BE49-F238E27FC236}">
                <a16:creationId xmlns:a16="http://schemas.microsoft.com/office/drawing/2014/main" id="{6569AB7A-2732-42E0-8C3C-B642A09002C9}"/>
              </a:ext>
            </a:extLst>
          </p:cNvPr>
          <p:cNvSpPr txBox="1"/>
          <p:nvPr/>
        </p:nvSpPr>
        <p:spPr>
          <a:xfrm>
            <a:off x="8772939" y="4991918"/>
            <a:ext cx="3034748" cy="1477328"/>
          </a:xfrm>
          <a:prstGeom prst="rect">
            <a:avLst/>
          </a:prstGeom>
          <a:noFill/>
        </p:spPr>
        <p:txBody>
          <a:bodyPr wrap="square" rtlCol="0">
            <a:spAutoFit/>
          </a:bodyPr>
          <a:lstStyle/>
          <a:p>
            <a:r>
              <a:rPr lang="en-US" b="1" dirty="0"/>
              <a:t>Office hours:</a:t>
            </a:r>
          </a:p>
          <a:p>
            <a:r>
              <a:rPr lang="en-US" dirty="0"/>
              <a:t>Monday  2:00- 3:00</a:t>
            </a:r>
          </a:p>
          <a:p>
            <a:r>
              <a:rPr lang="en-US" dirty="0"/>
              <a:t>Tuesday 1:00 - 2:00</a:t>
            </a:r>
          </a:p>
          <a:p>
            <a:r>
              <a:rPr lang="en-US" dirty="0"/>
              <a:t>Thursday 2:00 – 3:00</a:t>
            </a:r>
          </a:p>
          <a:p>
            <a:r>
              <a:rPr lang="en-US" dirty="0"/>
              <a:t>Friday  2:00 - 3:00</a:t>
            </a:r>
            <a:endParaRPr lang="en-PK" dirty="0"/>
          </a:p>
        </p:txBody>
      </p:sp>
    </p:spTree>
    <p:extLst>
      <p:ext uri="{BB962C8B-B14F-4D97-AF65-F5344CB8AC3E}">
        <p14:creationId xmlns:p14="http://schemas.microsoft.com/office/powerpoint/2010/main" val="2210786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5186456"/>
              </a:xfrm>
            </p:spPr>
            <p:txBody>
              <a:bodyPr>
                <a:normAutofit fontScale="85000" lnSpcReduction="20000"/>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lvl="0" indent="0">
                  <a:buNone/>
                </a:pPr>
                <a:endParaRPr lang="en-US" b="1" baseline="-30000" dirty="0">
                  <a:solidFill>
                    <a:srgbClr val="7030A0"/>
                  </a:solidFill>
                  <a:latin typeface="Arial" panose="020B0604020202020204" pitchFamily="34" charset="0"/>
                </a:endParaRPr>
              </a:p>
              <a:p>
                <a:pPr marL="0" indent="0">
                  <a:buNone/>
                </a:pPr>
                <a:r>
                  <a:rPr lang="en-US" dirty="0">
                    <a:solidFill>
                      <a:srgbClr val="7030A0"/>
                    </a:solidFill>
                    <a:latin typeface="Centaur" panose="02030504050205020304" pitchFamily="18" charset="0"/>
                  </a:rPr>
                  <a:t>Suppose </a:t>
                </a:r>
                <a14:m>
                  <m:oMath xmlns:m="http://schemas.openxmlformats.org/officeDocument/2006/math">
                    <m:r>
                      <a:rPr lang="en-US" i="1" dirty="0" smtClean="0">
                        <a:solidFill>
                          <a:srgbClr val="7030A0"/>
                        </a:solidFill>
                        <a:latin typeface="Cambria Math" panose="02040503050406030204" pitchFamily="18" charset="0"/>
                      </a:rPr>
                      <m:t>𝑛</m:t>
                    </m:r>
                    <m:r>
                      <a:rPr lang="en-US" i="1" dirty="0" smtClean="0">
                        <a:solidFill>
                          <a:srgbClr val="7030A0"/>
                        </a:solidFill>
                        <a:latin typeface="Cambria Math" panose="02040503050406030204" pitchFamily="18" charset="0"/>
                      </a:rPr>
                      <m:t> = 10 , </m:t>
                    </m:r>
                    <m:r>
                      <a:rPr lang="en-US" i="1" dirty="0" smtClean="0">
                        <a:solidFill>
                          <a:srgbClr val="7030A0"/>
                        </a:solidFill>
                        <a:latin typeface="Cambria Math" panose="02040503050406030204" pitchFamily="18" charset="0"/>
                      </a:rPr>
                      <m:t>𝑘</m:t>
                    </m:r>
                    <m:r>
                      <a:rPr lang="en-US" i="1" dirty="0" smtClean="0">
                        <a:solidFill>
                          <a:srgbClr val="7030A0"/>
                        </a:solidFill>
                        <a:latin typeface="Cambria Math" panose="02040503050406030204" pitchFamily="18" charset="0"/>
                      </a:rPr>
                      <m:t> = 3.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1</m:t>
                        </m:r>
                      </m:sub>
                    </m:sSub>
                    <m:r>
                      <a:rPr lang="en-US" b="0" i="1" smtClean="0">
                        <a:solidFill>
                          <a:srgbClr val="7030A0"/>
                        </a:solidFill>
                        <a:latin typeface="Cambria Math" panose="02040503050406030204" pitchFamily="18" charset="0"/>
                      </a:rPr>
                      <m:t>=4,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2</m:t>
                        </m:r>
                      </m:sub>
                    </m:sSub>
                    <m:r>
                      <a:rPr lang="en-US" b="0" i="1" smtClean="0">
                        <a:solidFill>
                          <a:srgbClr val="7030A0"/>
                        </a:solidFill>
                        <a:latin typeface="Cambria Math" panose="02040503050406030204" pitchFamily="18" charset="0"/>
                      </a:rPr>
                      <m:t>=4,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3</m:t>
                        </m:r>
                      </m:sub>
                    </m:sSub>
                    <m:r>
                      <a:rPr lang="en-US" b="0" i="1" smtClean="0">
                        <a:solidFill>
                          <a:srgbClr val="7030A0"/>
                        </a:solidFill>
                        <a:latin typeface="Cambria Math" panose="02040503050406030204" pitchFamily="18" charset="0"/>
                      </a:rPr>
                      <m:t>=2</m:t>
                    </m:r>
                  </m:oMath>
                </a14:m>
                <a:endParaRPr lang="en-US"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First child: </a:t>
                </a:r>
                <a14:m>
                  <m:oMath xmlns:m="http://schemas.openxmlformats.org/officeDocument/2006/math">
                    <m:d>
                      <m:dPr>
                        <m:ctrlPr>
                          <a:rPr lang="en-US" b="1" i="1" smtClean="0">
                            <a:solidFill>
                              <a:srgbClr val="FF0000"/>
                            </a:solidFill>
                            <a:latin typeface="Cambria Math" panose="02040503050406030204" pitchFamily="18" charset="0"/>
                          </a:rPr>
                        </m:ctrlPr>
                      </m:dPr>
                      <m:e>
                        <m:eqArr>
                          <m:eqArrPr>
                            <m:ctrlPr>
                              <a:rPr lang="en-US" b="1" i="1" smtClean="0">
                                <a:solidFill>
                                  <a:srgbClr val="FF0000"/>
                                </a:solidFill>
                                <a:latin typeface="Cambria Math" panose="02040503050406030204" pitchFamily="18" charset="0"/>
                              </a:rPr>
                            </m:ctrlPr>
                          </m:eqArrPr>
                          <m:e>
                            <m:r>
                              <a:rPr lang="en-US" b="1" i="1" smtClean="0">
                                <a:solidFill>
                                  <a:srgbClr val="FF0000"/>
                                </a:solidFill>
                                <a:latin typeface="Cambria Math" panose="02040503050406030204" pitchFamily="18" charset="0"/>
                              </a:rPr>
                              <m:t>𝟏𝟎</m:t>
                            </m:r>
                          </m:e>
                          <m:e>
                            <m:r>
                              <a:rPr lang="en-US" b="1" i="1" smtClean="0">
                                <a:solidFill>
                                  <a:srgbClr val="FF0000"/>
                                </a:solidFill>
                                <a:latin typeface="Cambria Math" panose="02040503050406030204" pitchFamily="18" charset="0"/>
                              </a:rPr>
                              <m:t>𝟒</m:t>
                            </m:r>
                          </m:e>
                        </m:eqArr>
                      </m:e>
                    </m:d>
                  </m:oMath>
                </a14:m>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Second child: </a:t>
                </a:r>
                <a14:m>
                  <m:oMath xmlns:m="http://schemas.openxmlformats.org/officeDocument/2006/math">
                    <m:d>
                      <m:dPr>
                        <m:ctrlPr>
                          <a:rPr lang="en-US" b="1" i="1">
                            <a:solidFill>
                              <a:srgbClr val="FF0000"/>
                            </a:solidFill>
                            <a:latin typeface="Cambria Math" panose="02040503050406030204" pitchFamily="18" charset="0"/>
                          </a:rPr>
                        </m:ctrlPr>
                      </m:dPr>
                      <m:e>
                        <m:eqArr>
                          <m:eqArrPr>
                            <m:ctrlPr>
                              <a:rPr lang="en-US" b="1" i="1">
                                <a:solidFill>
                                  <a:srgbClr val="FF0000"/>
                                </a:solidFill>
                                <a:latin typeface="Cambria Math" panose="02040503050406030204" pitchFamily="18" charset="0"/>
                              </a:rPr>
                            </m:ctrlPr>
                          </m:eqArrPr>
                          <m:e>
                            <m:r>
                              <a:rPr lang="en-US" b="1" i="1" smtClean="0">
                                <a:solidFill>
                                  <a:srgbClr val="FF0000"/>
                                </a:solidFill>
                                <a:latin typeface="Cambria Math" panose="02040503050406030204" pitchFamily="18" charset="0"/>
                              </a:rPr>
                              <m:t>𝟔</m:t>
                            </m:r>
                          </m:e>
                          <m:e>
                            <m:r>
                              <a:rPr lang="en-US" b="1" i="1">
                                <a:solidFill>
                                  <a:srgbClr val="FF0000"/>
                                </a:solidFill>
                                <a:latin typeface="Cambria Math" panose="02040503050406030204" pitchFamily="18" charset="0"/>
                              </a:rPr>
                              <m:t>𝟒</m:t>
                            </m:r>
                          </m:e>
                        </m:eqArr>
                      </m:e>
                    </m:d>
                  </m:oMath>
                </a14:m>
                <a:endParaRPr lang="en-US" b="1"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Third child: </a:t>
                </a:r>
                <a14:m>
                  <m:oMath xmlns:m="http://schemas.openxmlformats.org/officeDocument/2006/math">
                    <m:d>
                      <m:dPr>
                        <m:ctrlPr>
                          <a:rPr lang="en-US" b="1" i="1">
                            <a:solidFill>
                              <a:srgbClr val="FF0000"/>
                            </a:solidFill>
                            <a:latin typeface="Cambria Math" panose="02040503050406030204" pitchFamily="18" charset="0"/>
                          </a:rPr>
                        </m:ctrlPr>
                      </m:dPr>
                      <m:e>
                        <m:eqArr>
                          <m:eqArrPr>
                            <m:ctrlPr>
                              <a:rPr lang="en-US" b="1" i="1">
                                <a:solidFill>
                                  <a:srgbClr val="FF0000"/>
                                </a:solidFill>
                                <a:latin typeface="Cambria Math" panose="02040503050406030204" pitchFamily="18" charset="0"/>
                              </a:rPr>
                            </m:ctrlPr>
                          </m:eqArrPr>
                          <m:e>
                            <m:r>
                              <a:rPr lang="en-US" b="1" i="1" smtClean="0">
                                <a:solidFill>
                                  <a:srgbClr val="FF0000"/>
                                </a:solidFill>
                                <a:latin typeface="Cambria Math" panose="02040503050406030204" pitchFamily="18" charset="0"/>
                              </a:rPr>
                              <m:t>𝟐</m:t>
                            </m:r>
                          </m:e>
                          <m:e>
                            <m:r>
                              <a:rPr lang="en-US" b="1" i="1" smtClean="0">
                                <a:solidFill>
                                  <a:srgbClr val="FF0000"/>
                                </a:solidFill>
                                <a:latin typeface="Cambria Math" panose="02040503050406030204" pitchFamily="18" charset="0"/>
                              </a:rPr>
                              <m:t>𝟐</m:t>
                            </m:r>
                          </m:e>
                        </m:eqArr>
                      </m:e>
                    </m:d>
                  </m:oMath>
                </a14:m>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a:t>
                </a: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dirty="0">
                  <a:solidFill>
                    <a:srgbClr val="FF0000"/>
                  </a:solidFill>
                  <a:latin typeface="Centaur" panose="02030504050205020304" pitchFamily="18" charset="0"/>
                </a:endParaRPr>
              </a:p>
              <a:p>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5186456"/>
              </a:xfrm>
              <a:blipFill rotWithShape="0">
                <a:blip r:embed="rId2"/>
                <a:stretch>
                  <a:fillRect l="-849" t="-2703"/>
                </a:stretch>
              </a:blipFill>
            </p:spPr>
            <p:txBody>
              <a:bodyPr/>
              <a:lstStyle/>
              <a:p>
                <a:r>
                  <a:rPr lang="en-US">
                    <a:noFill/>
                  </a:rPr>
                  <a:t> </a:t>
                </a:r>
              </a:p>
            </p:txBody>
          </p:sp>
        </mc:Fallback>
      </mc:AlternateContent>
      <p:grpSp>
        <p:nvGrpSpPr>
          <p:cNvPr id="8" name="Group 7"/>
          <p:cNvGrpSpPr/>
          <p:nvPr/>
        </p:nvGrpSpPr>
        <p:grpSpPr>
          <a:xfrm>
            <a:off x="4187688" y="2682105"/>
            <a:ext cx="7609360" cy="1286924"/>
            <a:chOff x="4187688" y="2417062"/>
            <a:chExt cx="7609360" cy="1286924"/>
          </a:xfrm>
        </p:grpSpPr>
        <p:pic>
          <p:nvPicPr>
            <p:cNvPr id="4" name="Picture 3"/>
            <p:cNvPicPr>
              <a:picLocks noChangeAspect="1"/>
            </p:cNvPicPr>
            <p:nvPr/>
          </p:nvPicPr>
          <p:blipFill>
            <a:blip r:embed="rId3"/>
            <a:stretch>
              <a:fillRect/>
            </a:stretch>
          </p:blipFill>
          <p:spPr>
            <a:xfrm>
              <a:off x="4442090" y="2509825"/>
              <a:ext cx="7354957" cy="867609"/>
            </a:xfrm>
            <a:prstGeom prst="rect">
              <a:avLst/>
            </a:prstGeom>
          </p:spPr>
        </p:pic>
        <p:sp>
          <p:nvSpPr>
            <p:cNvPr id="5" name="Oval 4"/>
            <p:cNvSpPr/>
            <p:nvPr/>
          </p:nvSpPr>
          <p:spPr>
            <a:xfrm>
              <a:off x="4187688" y="2417062"/>
              <a:ext cx="3180522" cy="1253792"/>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7368210" y="2417062"/>
              <a:ext cx="2955233" cy="1253792"/>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10330066" y="2450194"/>
              <a:ext cx="1466982" cy="1253792"/>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18624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4871389"/>
              </a:xfrm>
            </p:spPr>
            <p:txBody>
              <a:bodyPr>
                <a:normAutofit fontScale="70000" lnSpcReduction="20000"/>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lvl="0" indent="0">
                  <a:buNone/>
                </a:pPr>
                <a:endParaRPr lang="en-US" b="1" baseline="-30000" dirty="0">
                  <a:solidFill>
                    <a:srgbClr val="7030A0"/>
                  </a:solidFill>
                  <a:latin typeface="Arial" panose="020B0604020202020204" pitchFamily="34" charset="0"/>
                </a:endParaRPr>
              </a:p>
              <a:p>
                <a:pPr marL="0" indent="0">
                  <a:buNone/>
                </a:pPr>
                <a:r>
                  <a:rPr lang="en-US" dirty="0">
                    <a:solidFill>
                      <a:srgbClr val="7030A0"/>
                    </a:solidFill>
                    <a:latin typeface="Centaur" panose="02030504050205020304" pitchFamily="18" charset="0"/>
                  </a:rPr>
                  <a:t>Suppose </a:t>
                </a:r>
                <a14:m>
                  <m:oMath xmlns:m="http://schemas.openxmlformats.org/officeDocument/2006/math">
                    <m:r>
                      <a:rPr lang="en-US" i="1" dirty="0" smtClean="0">
                        <a:solidFill>
                          <a:srgbClr val="7030A0"/>
                        </a:solidFill>
                        <a:latin typeface="Cambria Math" panose="02040503050406030204" pitchFamily="18" charset="0"/>
                      </a:rPr>
                      <m:t>𝑛</m:t>
                    </m:r>
                    <m:r>
                      <a:rPr lang="en-US" i="1" dirty="0" smtClean="0">
                        <a:solidFill>
                          <a:srgbClr val="7030A0"/>
                        </a:solidFill>
                        <a:latin typeface="Cambria Math" panose="02040503050406030204" pitchFamily="18" charset="0"/>
                      </a:rPr>
                      <m:t> = 10 , </m:t>
                    </m:r>
                    <m:r>
                      <a:rPr lang="en-US" i="1" dirty="0" smtClean="0">
                        <a:solidFill>
                          <a:srgbClr val="7030A0"/>
                        </a:solidFill>
                        <a:latin typeface="Cambria Math" panose="02040503050406030204" pitchFamily="18" charset="0"/>
                      </a:rPr>
                      <m:t>𝑘</m:t>
                    </m:r>
                    <m:r>
                      <a:rPr lang="en-US" i="1" dirty="0" smtClean="0">
                        <a:solidFill>
                          <a:srgbClr val="7030A0"/>
                        </a:solidFill>
                        <a:latin typeface="Cambria Math" panose="02040503050406030204" pitchFamily="18" charset="0"/>
                      </a:rPr>
                      <m:t> = 3.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1</m:t>
                        </m:r>
                      </m:sub>
                    </m:sSub>
                    <m:r>
                      <a:rPr lang="en-US" b="0" i="1" smtClean="0">
                        <a:solidFill>
                          <a:srgbClr val="7030A0"/>
                        </a:solidFill>
                        <a:latin typeface="Cambria Math" panose="02040503050406030204" pitchFamily="18" charset="0"/>
                      </a:rPr>
                      <m:t>=4,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2</m:t>
                        </m:r>
                      </m:sub>
                    </m:sSub>
                    <m:r>
                      <a:rPr lang="en-US" b="0" i="1" smtClean="0">
                        <a:solidFill>
                          <a:srgbClr val="7030A0"/>
                        </a:solidFill>
                        <a:latin typeface="Cambria Math" panose="02040503050406030204" pitchFamily="18" charset="0"/>
                      </a:rPr>
                      <m:t>=4,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3</m:t>
                        </m:r>
                      </m:sub>
                    </m:sSub>
                    <m:r>
                      <a:rPr lang="en-US" b="0" i="1" smtClean="0">
                        <a:solidFill>
                          <a:srgbClr val="7030A0"/>
                        </a:solidFill>
                        <a:latin typeface="Cambria Math" panose="02040503050406030204" pitchFamily="18" charset="0"/>
                      </a:rPr>
                      <m:t>=2</m:t>
                    </m:r>
                  </m:oMath>
                </a14:m>
                <a:endParaRPr lang="en-US"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First child: </a:t>
                </a:r>
                <a14:m>
                  <m:oMath xmlns:m="http://schemas.openxmlformats.org/officeDocument/2006/math">
                    <m:d>
                      <m:dPr>
                        <m:ctrlPr>
                          <a:rPr lang="en-US" b="1" i="1" smtClean="0">
                            <a:solidFill>
                              <a:srgbClr val="FF0000"/>
                            </a:solidFill>
                            <a:latin typeface="Cambria Math" panose="02040503050406030204" pitchFamily="18" charset="0"/>
                          </a:rPr>
                        </m:ctrlPr>
                      </m:dPr>
                      <m:e>
                        <m:eqArr>
                          <m:eqArrPr>
                            <m:ctrlPr>
                              <a:rPr lang="en-US" b="1" i="1" smtClean="0">
                                <a:solidFill>
                                  <a:srgbClr val="FF0000"/>
                                </a:solidFill>
                                <a:latin typeface="Cambria Math" panose="02040503050406030204" pitchFamily="18" charset="0"/>
                              </a:rPr>
                            </m:ctrlPr>
                          </m:eqArrPr>
                          <m:e>
                            <m:r>
                              <a:rPr lang="en-US" b="1" i="1" smtClean="0">
                                <a:solidFill>
                                  <a:srgbClr val="FF0000"/>
                                </a:solidFill>
                                <a:latin typeface="Cambria Math" panose="02040503050406030204" pitchFamily="18" charset="0"/>
                              </a:rPr>
                              <m:t>𝟏𝟎</m:t>
                            </m:r>
                          </m:e>
                          <m:e>
                            <m:r>
                              <a:rPr lang="en-US" b="1" i="1" smtClean="0">
                                <a:solidFill>
                                  <a:srgbClr val="FF0000"/>
                                </a:solidFill>
                                <a:latin typeface="Cambria Math" panose="02040503050406030204" pitchFamily="18" charset="0"/>
                              </a:rPr>
                              <m:t>𝟒</m:t>
                            </m:r>
                          </m:e>
                        </m:eqArr>
                      </m:e>
                    </m:d>
                  </m:oMath>
                </a14:m>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Second child: </a:t>
                </a:r>
                <a14:m>
                  <m:oMath xmlns:m="http://schemas.openxmlformats.org/officeDocument/2006/math">
                    <m:d>
                      <m:dPr>
                        <m:ctrlPr>
                          <a:rPr lang="en-US" b="1" i="1">
                            <a:solidFill>
                              <a:srgbClr val="FF0000"/>
                            </a:solidFill>
                            <a:latin typeface="Cambria Math" panose="02040503050406030204" pitchFamily="18" charset="0"/>
                          </a:rPr>
                        </m:ctrlPr>
                      </m:dPr>
                      <m:e>
                        <m:eqArr>
                          <m:eqArrPr>
                            <m:ctrlPr>
                              <a:rPr lang="en-US" b="1" i="1">
                                <a:solidFill>
                                  <a:srgbClr val="FF0000"/>
                                </a:solidFill>
                                <a:latin typeface="Cambria Math" panose="02040503050406030204" pitchFamily="18" charset="0"/>
                              </a:rPr>
                            </m:ctrlPr>
                          </m:eqArrPr>
                          <m:e>
                            <m:r>
                              <a:rPr lang="en-US" b="1" i="1" smtClean="0">
                                <a:solidFill>
                                  <a:srgbClr val="FF0000"/>
                                </a:solidFill>
                                <a:latin typeface="Cambria Math" panose="02040503050406030204" pitchFamily="18" charset="0"/>
                              </a:rPr>
                              <m:t>𝟔</m:t>
                            </m:r>
                          </m:e>
                          <m:e>
                            <m:r>
                              <a:rPr lang="en-US" b="1" i="1">
                                <a:solidFill>
                                  <a:srgbClr val="FF0000"/>
                                </a:solidFill>
                                <a:latin typeface="Cambria Math" panose="02040503050406030204" pitchFamily="18" charset="0"/>
                              </a:rPr>
                              <m:t>𝟒</m:t>
                            </m:r>
                          </m:e>
                        </m:eqArr>
                      </m:e>
                    </m:d>
                  </m:oMath>
                </a14:m>
                <a:endParaRPr lang="en-US" b="1"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Third child: </a:t>
                </a:r>
                <a14:m>
                  <m:oMath xmlns:m="http://schemas.openxmlformats.org/officeDocument/2006/math">
                    <m:d>
                      <m:dPr>
                        <m:ctrlPr>
                          <a:rPr lang="en-US" b="1" i="1">
                            <a:solidFill>
                              <a:srgbClr val="FF0000"/>
                            </a:solidFill>
                            <a:latin typeface="Cambria Math" panose="02040503050406030204" pitchFamily="18" charset="0"/>
                          </a:rPr>
                        </m:ctrlPr>
                      </m:dPr>
                      <m:e>
                        <m:eqArr>
                          <m:eqArrPr>
                            <m:ctrlPr>
                              <a:rPr lang="en-US" b="1" i="1">
                                <a:solidFill>
                                  <a:srgbClr val="FF0000"/>
                                </a:solidFill>
                                <a:latin typeface="Cambria Math" panose="02040503050406030204" pitchFamily="18" charset="0"/>
                              </a:rPr>
                            </m:ctrlPr>
                          </m:eqArrPr>
                          <m:e>
                            <m:r>
                              <a:rPr lang="en-US" b="1" i="1" smtClean="0">
                                <a:solidFill>
                                  <a:srgbClr val="FF0000"/>
                                </a:solidFill>
                                <a:latin typeface="Cambria Math" panose="02040503050406030204" pitchFamily="18" charset="0"/>
                              </a:rPr>
                              <m:t>𝟐</m:t>
                            </m:r>
                          </m:e>
                          <m:e>
                            <m:r>
                              <a:rPr lang="en-US" b="1" i="1" smtClean="0">
                                <a:solidFill>
                                  <a:srgbClr val="FF0000"/>
                                </a:solidFill>
                                <a:latin typeface="Cambria Math" panose="02040503050406030204" pitchFamily="18" charset="0"/>
                              </a:rPr>
                              <m:t>𝟐</m:t>
                            </m:r>
                          </m:e>
                        </m:eqArr>
                      </m:e>
                    </m:d>
                  </m:oMath>
                </a14:m>
                <a:endParaRPr lang="en-US" b="1" dirty="0">
                  <a:solidFill>
                    <a:srgbClr val="FF0000"/>
                  </a:solidFill>
                  <a:latin typeface="Centaur" panose="02030504050205020304" pitchFamily="18" charset="0"/>
                </a:endParaRPr>
              </a:p>
              <a:p>
                <a:pPr marL="0" indent="0">
                  <a:buNone/>
                </a:pPr>
                <a:r>
                  <a:rPr lang="en-US" sz="6500" b="1" dirty="0">
                    <a:solidFill>
                      <a:srgbClr val="FF0000"/>
                    </a:solidFill>
                    <a:latin typeface="Centaur" panose="02030504050205020304" pitchFamily="18" charset="0"/>
                  </a:rPr>
                  <a:t>Total ways = </a:t>
                </a:r>
                <a14:m>
                  <m:oMath xmlns:m="http://schemas.openxmlformats.org/officeDocument/2006/math">
                    <m:d>
                      <m:dPr>
                        <m:ctrlPr>
                          <a:rPr lang="en-US" sz="6500" b="1" i="1" smtClean="0">
                            <a:solidFill>
                              <a:srgbClr val="FF0000"/>
                            </a:solidFill>
                            <a:latin typeface="Cambria Math" panose="02040503050406030204" pitchFamily="18" charset="0"/>
                          </a:rPr>
                        </m:ctrlPr>
                      </m:dPr>
                      <m:e>
                        <m:eqArr>
                          <m:eqArrPr>
                            <m:ctrlPr>
                              <a:rPr lang="en-US" sz="6500" b="1" i="1" smtClean="0">
                                <a:solidFill>
                                  <a:srgbClr val="FF0000"/>
                                </a:solidFill>
                                <a:latin typeface="Cambria Math" panose="02040503050406030204" pitchFamily="18" charset="0"/>
                              </a:rPr>
                            </m:ctrlPr>
                          </m:eqArrPr>
                          <m:e>
                            <m:r>
                              <a:rPr lang="en-US" sz="6500" b="1" i="1" smtClean="0">
                                <a:solidFill>
                                  <a:srgbClr val="FF0000"/>
                                </a:solidFill>
                                <a:latin typeface="Cambria Math" panose="02040503050406030204" pitchFamily="18" charset="0"/>
                              </a:rPr>
                              <m:t>𝟏𝟎</m:t>
                            </m:r>
                          </m:e>
                          <m:e>
                            <m:r>
                              <a:rPr lang="en-US" sz="6500" b="1" i="1" smtClean="0">
                                <a:solidFill>
                                  <a:srgbClr val="FF0000"/>
                                </a:solidFill>
                                <a:latin typeface="Cambria Math" panose="02040503050406030204" pitchFamily="18" charset="0"/>
                              </a:rPr>
                              <m:t>𝟒</m:t>
                            </m:r>
                          </m:e>
                        </m:eqArr>
                      </m:e>
                    </m:d>
                    <m:r>
                      <a:rPr lang="en-US" sz="6500" b="1" i="1" smtClean="0">
                        <a:solidFill>
                          <a:srgbClr val="FF0000"/>
                        </a:solidFill>
                        <a:latin typeface="Cambria Math" panose="02040503050406030204" pitchFamily="18" charset="0"/>
                      </a:rPr>
                      <m:t>⋅</m:t>
                    </m:r>
                    <m:d>
                      <m:dPr>
                        <m:ctrlPr>
                          <a:rPr lang="en-US" sz="6500" b="1" i="1" smtClean="0">
                            <a:solidFill>
                              <a:srgbClr val="FF0000"/>
                            </a:solidFill>
                            <a:latin typeface="Cambria Math" panose="02040503050406030204" pitchFamily="18" charset="0"/>
                          </a:rPr>
                        </m:ctrlPr>
                      </m:dPr>
                      <m:e>
                        <m:eqArr>
                          <m:eqArrPr>
                            <m:ctrlPr>
                              <a:rPr lang="en-US" sz="6500" b="1" i="1" smtClean="0">
                                <a:solidFill>
                                  <a:srgbClr val="FF0000"/>
                                </a:solidFill>
                                <a:latin typeface="Cambria Math" panose="02040503050406030204" pitchFamily="18" charset="0"/>
                              </a:rPr>
                            </m:ctrlPr>
                          </m:eqArrPr>
                          <m:e>
                            <m:r>
                              <a:rPr lang="en-US" sz="6500" b="1" i="1" smtClean="0">
                                <a:solidFill>
                                  <a:srgbClr val="FF0000"/>
                                </a:solidFill>
                                <a:latin typeface="Cambria Math" panose="02040503050406030204" pitchFamily="18" charset="0"/>
                              </a:rPr>
                              <m:t>𝟔</m:t>
                            </m:r>
                          </m:e>
                          <m:e>
                            <m:r>
                              <a:rPr lang="en-US" sz="6500" b="1" i="1" smtClean="0">
                                <a:solidFill>
                                  <a:srgbClr val="FF0000"/>
                                </a:solidFill>
                                <a:latin typeface="Cambria Math" panose="02040503050406030204" pitchFamily="18" charset="0"/>
                              </a:rPr>
                              <m:t>𝟒</m:t>
                            </m:r>
                          </m:e>
                        </m:eqArr>
                      </m:e>
                    </m:d>
                    <m:r>
                      <a:rPr lang="en-US" sz="6500" b="1" i="1" smtClean="0">
                        <a:solidFill>
                          <a:srgbClr val="FF0000"/>
                        </a:solidFill>
                        <a:latin typeface="Cambria Math" panose="02040503050406030204" pitchFamily="18" charset="0"/>
                      </a:rPr>
                      <m:t>⋅</m:t>
                    </m:r>
                    <m:d>
                      <m:dPr>
                        <m:ctrlPr>
                          <a:rPr lang="en-US" sz="6500" b="1" i="1" smtClean="0">
                            <a:solidFill>
                              <a:srgbClr val="FF0000"/>
                            </a:solidFill>
                            <a:latin typeface="Cambria Math" panose="02040503050406030204" pitchFamily="18" charset="0"/>
                          </a:rPr>
                        </m:ctrlPr>
                      </m:dPr>
                      <m:e>
                        <m:eqArr>
                          <m:eqArrPr>
                            <m:ctrlPr>
                              <a:rPr lang="en-US" sz="6500" b="1" i="1" smtClean="0">
                                <a:solidFill>
                                  <a:srgbClr val="FF0000"/>
                                </a:solidFill>
                                <a:latin typeface="Cambria Math" panose="02040503050406030204" pitchFamily="18" charset="0"/>
                              </a:rPr>
                            </m:ctrlPr>
                          </m:eqArrPr>
                          <m:e>
                            <m:r>
                              <a:rPr lang="en-US" sz="6500" b="1" i="1" smtClean="0">
                                <a:solidFill>
                                  <a:srgbClr val="FF0000"/>
                                </a:solidFill>
                                <a:latin typeface="Cambria Math" panose="02040503050406030204" pitchFamily="18" charset="0"/>
                              </a:rPr>
                              <m:t>𝟐</m:t>
                            </m:r>
                          </m:e>
                          <m:e>
                            <m:r>
                              <a:rPr lang="en-US" sz="6500" b="1" i="1" smtClean="0">
                                <a:solidFill>
                                  <a:srgbClr val="FF0000"/>
                                </a:solidFill>
                                <a:latin typeface="Cambria Math" panose="02040503050406030204" pitchFamily="18" charset="0"/>
                              </a:rPr>
                              <m:t>𝟐</m:t>
                            </m:r>
                          </m:e>
                        </m:eqArr>
                      </m:e>
                    </m:d>
                    <m:r>
                      <a:rPr lang="en-US" sz="6500" b="1" i="1" smtClean="0">
                        <a:solidFill>
                          <a:srgbClr val="FF0000"/>
                        </a:solidFill>
                        <a:latin typeface="Cambria Math" panose="02040503050406030204" pitchFamily="18" charset="0"/>
                      </a:rPr>
                      <m:t>=</m:t>
                    </m:r>
                    <m:f>
                      <m:fPr>
                        <m:ctrlPr>
                          <a:rPr lang="en-US" sz="6500" b="1" i="1" smtClean="0">
                            <a:solidFill>
                              <a:srgbClr val="FF0000"/>
                            </a:solidFill>
                            <a:latin typeface="Cambria Math" panose="02040503050406030204" pitchFamily="18" charset="0"/>
                          </a:rPr>
                        </m:ctrlPr>
                      </m:fPr>
                      <m:num>
                        <m:r>
                          <a:rPr lang="en-US" sz="6500" b="1" i="1" smtClean="0">
                            <a:solidFill>
                              <a:srgbClr val="FF0000"/>
                            </a:solidFill>
                            <a:latin typeface="Cambria Math" panose="02040503050406030204" pitchFamily="18" charset="0"/>
                          </a:rPr>
                          <m:t>𝟏𝟎</m:t>
                        </m:r>
                        <m:r>
                          <a:rPr lang="en-US" sz="6500" b="1" i="1" smtClean="0">
                            <a:solidFill>
                              <a:srgbClr val="FF0000"/>
                            </a:solidFill>
                            <a:latin typeface="Cambria Math" panose="02040503050406030204" pitchFamily="18" charset="0"/>
                          </a:rPr>
                          <m:t>!</m:t>
                        </m:r>
                      </m:num>
                      <m:den>
                        <m:r>
                          <a:rPr lang="en-US" sz="6500" b="1" i="1" smtClean="0">
                            <a:solidFill>
                              <a:srgbClr val="FF0000"/>
                            </a:solidFill>
                            <a:latin typeface="Cambria Math" panose="02040503050406030204" pitchFamily="18" charset="0"/>
                          </a:rPr>
                          <m:t>𝟒</m:t>
                        </m:r>
                        <m:r>
                          <a:rPr lang="en-US" sz="6500" b="1" i="1" smtClean="0">
                            <a:solidFill>
                              <a:srgbClr val="FF0000"/>
                            </a:solidFill>
                            <a:latin typeface="Cambria Math" panose="02040503050406030204" pitchFamily="18" charset="0"/>
                          </a:rPr>
                          <m:t>!</m:t>
                        </m:r>
                        <m:r>
                          <a:rPr lang="en-US" sz="6500" b="1" i="1" smtClean="0">
                            <a:solidFill>
                              <a:srgbClr val="FF0000"/>
                            </a:solidFill>
                            <a:latin typeface="Cambria Math" panose="02040503050406030204" pitchFamily="18" charset="0"/>
                          </a:rPr>
                          <m:t>𝟔</m:t>
                        </m:r>
                        <m:r>
                          <a:rPr lang="en-US" sz="6500" b="1" i="1" smtClean="0">
                            <a:solidFill>
                              <a:srgbClr val="FF0000"/>
                            </a:solidFill>
                            <a:latin typeface="Cambria Math" panose="02040503050406030204" pitchFamily="18" charset="0"/>
                          </a:rPr>
                          <m:t>!</m:t>
                        </m:r>
                      </m:den>
                    </m:f>
                    <m:r>
                      <a:rPr lang="en-US" sz="6500" b="1" i="1" smtClean="0">
                        <a:solidFill>
                          <a:srgbClr val="FF0000"/>
                        </a:solidFill>
                        <a:latin typeface="Cambria Math" panose="02040503050406030204" pitchFamily="18" charset="0"/>
                      </a:rPr>
                      <m:t>⋅</m:t>
                    </m:r>
                    <m:f>
                      <m:fPr>
                        <m:ctrlPr>
                          <a:rPr lang="en-US" sz="6500" b="1" i="1" smtClean="0">
                            <a:solidFill>
                              <a:srgbClr val="FF0000"/>
                            </a:solidFill>
                            <a:latin typeface="Cambria Math" panose="02040503050406030204" pitchFamily="18" charset="0"/>
                          </a:rPr>
                        </m:ctrlPr>
                      </m:fPr>
                      <m:num>
                        <m:r>
                          <a:rPr lang="en-US" sz="6500" b="1" i="1" smtClean="0">
                            <a:solidFill>
                              <a:srgbClr val="FF0000"/>
                            </a:solidFill>
                            <a:latin typeface="Cambria Math" panose="02040503050406030204" pitchFamily="18" charset="0"/>
                          </a:rPr>
                          <m:t>𝟔</m:t>
                        </m:r>
                        <m:r>
                          <a:rPr lang="en-US" sz="6500" b="1" i="1" smtClean="0">
                            <a:solidFill>
                              <a:srgbClr val="FF0000"/>
                            </a:solidFill>
                            <a:latin typeface="Cambria Math" panose="02040503050406030204" pitchFamily="18" charset="0"/>
                          </a:rPr>
                          <m:t>!</m:t>
                        </m:r>
                      </m:num>
                      <m:den>
                        <m:r>
                          <a:rPr lang="en-US" sz="6500" b="1" i="1" smtClean="0">
                            <a:solidFill>
                              <a:srgbClr val="FF0000"/>
                            </a:solidFill>
                            <a:latin typeface="Cambria Math" panose="02040503050406030204" pitchFamily="18" charset="0"/>
                          </a:rPr>
                          <m:t>𝟒</m:t>
                        </m:r>
                        <m:r>
                          <a:rPr lang="en-US" sz="6500" b="1" i="1" smtClean="0">
                            <a:solidFill>
                              <a:srgbClr val="FF0000"/>
                            </a:solidFill>
                            <a:latin typeface="Cambria Math" panose="02040503050406030204" pitchFamily="18" charset="0"/>
                          </a:rPr>
                          <m:t>!</m:t>
                        </m:r>
                        <m:r>
                          <a:rPr lang="en-US" sz="6500" b="1" i="1" smtClean="0">
                            <a:solidFill>
                              <a:srgbClr val="FF0000"/>
                            </a:solidFill>
                            <a:latin typeface="Cambria Math" panose="02040503050406030204" pitchFamily="18" charset="0"/>
                          </a:rPr>
                          <m:t>𝟐</m:t>
                        </m:r>
                        <m:r>
                          <a:rPr lang="en-US" sz="6500" b="1" i="1" smtClean="0">
                            <a:solidFill>
                              <a:srgbClr val="FF0000"/>
                            </a:solidFill>
                            <a:latin typeface="Cambria Math" panose="02040503050406030204" pitchFamily="18" charset="0"/>
                          </a:rPr>
                          <m:t>! </m:t>
                        </m:r>
                      </m:den>
                    </m:f>
                    <m:r>
                      <a:rPr lang="en-US" sz="6500" b="1" i="1" smtClean="0">
                        <a:solidFill>
                          <a:srgbClr val="FF0000"/>
                        </a:solidFill>
                        <a:latin typeface="Cambria Math" panose="02040503050406030204" pitchFamily="18" charset="0"/>
                      </a:rPr>
                      <m:t>⋅</m:t>
                    </m:r>
                    <m:f>
                      <m:fPr>
                        <m:ctrlPr>
                          <a:rPr lang="en-US" sz="6500" b="1" i="1" smtClean="0">
                            <a:solidFill>
                              <a:srgbClr val="FF0000"/>
                            </a:solidFill>
                            <a:latin typeface="Cambria Math" panose="02040503050406030204" pitchFamily="18" charset="0"/>
                          </a:rPr>
                        </m:ctrlPr>
                      </m:fPr>
                      <m:num>
                        <m:r>
                          <a:rPr lang="en-US" sz="6500" b="1" i="1" smtClean="0">
                            <a:solidFill>
                              <a:srgbClr val="FF0000"/>
                            </a:solidFill>
                            <a:latin typeface="Cambria Math" panose="02040503050406030204" pitchFamily="18" charset="0"/>
                          </a:rPr>
                          <m:t>𝟐</m:t>
                        </m:r>
                        <m:r>
                          <a:rPr lang="en-US" sz="6500" b="1" i="1" smtClean="0">
                            <a:solidFill>
                              <a:srgbClr val="FF0000"/>
                            </a:solidFill>
                            <a:latin typeface="Cambria Math" panose="02040503050406030204" pitchFamily="18" charset="0"/>
                          </a:rPr>
                          <m:t>!</m:t>
                        </m:r>
                      </m:num>
                      <m:den>
                        <m:r>
                          <a:rPr lang="en-US" sz="6500" b="1" i="1" smtClean="0">
                            <a:solidFill>
                              <a:srgbClr val="FF0000"/>
                            </a:solidFill>
                            <a:latin typeface="Cambria Math" panose="02040503050406030204" pitchFamily="18" charset="0"/>
                          </a:rPr>
                          <m:t>𝟐</m:t>
                        </m:r>
                        <m:r>
                          <a:rPr lang="en-US" sz="6500" b="1" i="1" smtClean="0">
                            <a:solidFill>
                              <a:srgbClr val="FF0000"/>
                            </a:solidFill>
                            <a:latin typeface="Cambria Math" panose="02040503050406030204" pitchFamily="18" charset="0"/>
                          </a:rPr>
                          <m:t>!</m:t>
                        </m:r>
                        <m:r>
                          <a:rPr lang="en-US" sz="6500" b="1" i="1" smtClean="0">
                            <a:solidFill>
                              <a:srgbClr val="FF0000"/>
                            </a:solidFill>
                            <a:latin typeface="Cambria Math" panose="02040503050406030204" pitchFamily="18" charset="0"/>
                          </a:rPr>
                          <m:t>𝟎</m:t>
                        </m:r>
                        <m:r>
                          <a:rPr lang="en-US" sz="6500" b="1" i="1" smtClean="0">
                            <a:solidFill>
                              <a:srgbClr val="FF0000"/>
                            </a:solidFill>
                            <a:latin typeface="Cambria Math" panose="02040503050406030204" pitchFamily="18" charset="0"/>
                          </a:rPr>
                          <m:t>!</m:t>
                        </m:r>
                      </m:den>
                    </m:f>
                  </m:oMath>
                </a14:m>
                <a:endParaRPr lang="en-US" sz="6500"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Total number of ways are </a:t>
                </a:r>
                <a14:m>
                  <m:oMath xmlns:m="http://schemas.openxmlformats.org/officeDocument/2006/math">
                    <m:f>
                      <m:fPr>
                        <m:ctrlPr>
                          <a:rPr lang="en-US" sz="5100" b="1" i="1" smtClean="0">
                            <a:solidFill>
                              <a:srgbClr val="FF0000"/>
                            </a:solidFill>
                            <a:latin typeface="Cambria Math" panose="02040503050406030204" pitchFamily="18" charset="0"/>
                          </a:rPr>
                        </m:ctrlPr>
                      </m:fPr>
                      <m:num>
                        <m:r>
                          <a:rPr lang="en-US" sz="5100" b="1" i="1" smtClean="0">
                            <a:solidFill>
                              <a:srgbClr val="FF0000"/>
                            </a:solidFill>
                            <a:latin typeface="Cambria Math" panose="02040503050406030204" pitchFamily="18" charset="0"/>
                          </a:rPr>
                          <m:t>𝟏𝟎</m:t>
                        </m:r>
                        <m:r>
                          <a:rPr lang="en-US" sz="5100" b="1" i="1" smtClean="0">
                            <a:solidFill>
                              <a:srgbClr val="FF0000"/>
                            </a:solidFill>
                            <a:latin typeface="Cambria Math" panose="02040503050406030204" pitchFamily="18" charset="0"/>
                          </a:rPr>
                          <m:t>!</m:t>
                        </m:r>
                      </m:num>
                      <m:den>
                        <m:r>
                          <a:rPr lang="en-US" sz="5100" b="1" i="1" smtClean="0">
                            <a:solidFill>
                              <a:srgbClr val="FF0000"/>
                            </a:solidFill>
                            <a:latin typeface="Cambria Math" panose="02040503050406030204" pitchFamily="18" charset="0"/>
                          </a:rPr>
                          <m:t>𝟒</m:t>
                        </m:r>
                        <m:r>
                          <a:rPr lang="en-US" sz="5100" b="1" i="1">
                            <a:solidFill>
                              <a:srgbClr val="FF0000"/>
                            </a:solidFill>
                            <a:latin typeface="Cambria Math" panose="02040503050406030204" pitchFamily="18" charset="0"/>
                          </a:rPr>
                          <m:t>!⋅</m:t>
                        </m:r>
                        <m:r>
                          <a:rPr lang="en-US" sz="5100" b="1" i="1" smtClean="0">
                            <a:solidFill>
                              <a:srgbClr val="FF0000"/>
                            </a:solidFill>
                            <a:latin typeface="Cambria Math" panose="02040503050406030204" pitchFamily="18" charset="0"/>
                          </a:rPr>
                          <m:t>𝟒</m:t>
                        </m:r>
                        <m:r>
                          <a:rPr lang="en-US" sz="5100" b="1" i="1">
                            <a:solidFill>
                              <a:srgbClr val="FF0000"/>
                            </a:solidFill>
                            <a:latin typeface="Cambria Math" panose="02040503050406030204" pitchFamily="18" charset="0"/>
                          </a:rPr>
                          <m:t>!</m:t>
                        </m:r>
                        <m:r>
                          <a:rPr lang="en-US" sz="5100" b="1" i="1" smtClean="0">
                            <a:solidFill>
                              <a:srgbClr val="FF0000"/>
                            </a:solidFill>
                            <a:latin typeface="Cambria Math" panose="02040503050406030204" pitchFamily="18" charset="0"/>
                          </a:rPr>
                          <m:t>⋅</m:t>
                        </m:r>
                        <m:r>
                          <a:rPr lang="en-US" sz="5100" b="1" i="1" smtClean="0">
                            <a:solidFill>
                              <a:srgbClr val="FF0000"/>
                            </a:solidFill>
                            <a:latin typeface="Cambria Math" panose="02040503050406030204" pitchFamily="18" charset="0"/>
                          </a:rPr>
                          <m:t>𝟐</m:t>
                        </m:r>
                        <m:r>
                          <a:rPr lang="en-US" sz="5100" b="1" i="1">
                            <a:solidFill>
                              <a:srgbClr val="FF0000"/>
                            </a:solidFill>
                            <a:latin typeface="Cambria Math" panose="02040503050406030204" pitchFamily="18" charset="0"/>
                          </a:rPr>
                          <m:t>!</m:t>
                        </m:r>
                        <m:r>
                          <m:rPr>
                            <m:nor/>
                          </m:rPr>
                          <a:rPr lang="en-US" sz="5100" b="1" dirty="0">
                            <a:solidFill>
                              <a:srgbClr val="FF0000"/>
                            </a:solidFill>
                            <a:latin typeface="Centaur" panose="02030504050205020304" pitchFamily="18" charset="0"/>
                          </a:rPr>
                          <m:t>  </m:t>
                        </m:r>
                      </m:den>
                    </m:f>
                  </m:oMath>
                </a14:m>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dirty="0">
                  <a:solidFill>
                    <a:srgbClr val="FF0000"/>
                  </a:solidFill>
                  <a:latin typeface="Centaur" panose="02030504050205020304" pitchFamily="18" charset="0"/>
                </a:endParaRPr>
              </a:p>
              <a:p>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4871389"/>
              </a:xfrm>
              <a:blipFill rotWithShape="0">
                <a:blip r:embed="rId2"/>
                <a:stretch>
                  <a:fillRect l="-2282" t="-2503"/>
                </a:stretch>
              </a:blipFill>
            </p:spPr>
            <p:txBody>
              <a:bodyPr/>
              <a:lstStyle/>
              <a:p>
                <a:r>
                  <a:rPr lang="en-US">
                    <a:noFill/>
                  </a:rPr>
                  <a:t> </a:t>
                </a:r>
              </a:p>
            </p:txBody>
          </p:sp>
        </mc:Fallback>
      </mc:AlternateContent>
      <p:grpSp>
        <p:nvGrpSpPr>
          <p:cNvPr id="9" name="Group 8"/>
          <p:cNvGrpSpPr/>
          <p:nvPr/>
        </p:nvGrpSpPr>
        <p:grpSpPr>
          <a:xfrm>
            <a:off x="4187688" y="2553315"/>
            <a:ext cx="7609360" cy="1286924"/>
            <a:chOff x="4187688" y="2417062"/>
            <a:chExt cx="7609360" cy="1286924"/>
          </a:xfrm>
        </p:grpSpPr>
        <p:pic>
          <p:nvPicPr>
            <p:cNvPr id="10" name="Picture 9"/>
            <p:cNvPicPr>
              <a:picLocks noChangeAspect="1"/>
            </p:cNvPicPr>
            <p:nvPr/>
          </p:nvPicPr>
          <p:blipFill>
            <a:blip r:embed="rId3"/>
            <a:stretch>
              <a:fillRect/>
            </a:stretch>
          </p:blipFill>
          <p:spPr>
            <a:xfrm>
              <a:off x="4442090" y="2509825"/>
              <a:ext cx="7354957" cy="867609"/>
            </a:xfrm>
            <a:prstGeom prst="rect">
              <a:avLst/>
            </a:prstGeom>
          </p:spPr>
        </p:pic>
        <p:sp>
          <p:nvSpPr>
            <p:cNvPr id="11" name="Oval 10"/>
            <p:cNvSpPr/>
            <p:nvPr/>
          </p:nvSpPr>
          <p:spPr>
            <a:xfrm>
              <a:off x="4187688" y="2417062"/>
              <a:ext cx="3180522" cy="1253792"/>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7368210" y="2417062"/>
              <a:ext cx="2955233" cy="1253792"/>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10330066" y="2450194"/>
              <a:ext cx="1466982" cy="1253792"/>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879184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081" y="1825625"/>
            <a:ext cx="11768919" cy="4875426"/>
          </a:xfrm>
        </p:spPr>
        <p:txBody>
          <a:bodyPr>
            <a:normAutofit/>
          </a:bodyPr>
          <a:lstStyle/>
          <a:p>
            <a:pPr marL="0" indent="0" algn="ctr">
              <a:buNone/>
            </a:pPr>
            <a:r>
              <a:rPr lang="en-US" sz="4400" dirty="0">
                <a:solidFill>
                  <a:srgbClr val="C00000"/>
                </a:solidFill>
                <a:latin typeface="Buxton Sketch" panose="03080500000500000004" pitchFamily="66" charset="0"/>
              </a:rPr>
              <a:t>ANNAGRAMS</a:t>
            </a:r>
          </a:p>
          <a:p>
            <a:pPr marL="0" indent="0">
              <a:buNone/>
            </a:pPr>
            <a:endParaRPr lang="en-US" dirty="0">
              <a:solidFill>
                <a:srgbClr val="C00000"/>
              </a:solidFill>
              <a:latin typeface="Buxton Sketch" panose="03080500000500000004" pitchFamily="66" charset="0"/>
            </a:endParaRPr>
          </a:p>
        </p:txBody>
      </p:sp>
      <p:pic>
        <p:nvPicPr>
          <p:cNvPr id="1026" name="Picture 2" descr="Challenge 01: A Variation on Anagram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98089" y="3414215"/>
            <a:ext cx="3260678" cy="270769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ord Puzzl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7924" y="3611416"/>
            <a:ext cx="2278323" cy="227832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nagrams | What Are Anagram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69939" y="3611416"/>
            <a:ext cx="3875964" cy="2313295"/>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Anagrams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3.3 of textbook)</a:t>
            </a:r>
          </a:p>
        </p:txBody>
      </p:sp>
    </p:spTree>
    <p:extLst>
      <p:ext uri="{BB962C8B-B14F-4D97-AF65-F5344CB8AC3E}">
        <p14:creationId xmlns:p14="http://schemas.microsoft.com/office/powerpoint/2010/main" val="40445239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081" y="1825625"/>
            <a:ext cx="11768919" cy="4875426"/>
          </a:xfrm>
        </p:spPr>
        <p:txBody>
          <a:bodyPr>
            <a:normAutofit lnSpcReduction="10000"/>
          </a:bodyPr>
          <a:lstStyle/>
          <a:p>
            <a:pPr marL="0" indent="0" algn="ctr">
              <a:buNone/>
            </a:pPr>
            <a:r>
              <a:rPr lang="en-US" sz="4400" dirty="0">
                <a:solidFill>
                  <a:srgbClr val="C00000"/>
                </a:solidFill>
                <a:latin typeface="Buxton Sketch" panose="03080500000500000004" pitchFamily="66" charset="0"/>
              </a:rPr>
              <a:t>ANNAGRAMS</a:t>
            </a:r>
          </a:p>
          <a:p>
            <a:pPr marL="0" indent="0">
              <a:buNone/>
            </a:pPr>
            <a:r>
              <a:rPr lang="en-US" dirty="0">
                <a:solidFill>
                  <a:srgbClr val="C00000"/>
                </a:solidFill>
                <a:latin typeface="Buxton Sketch" panose="03080500000500000004" pitchFamily="66" charset="0"/>
              </a:rPr>
              <a:t>Which anagrams we may make with </a:t>
            </a:r>
            <a:r>
              <a:rPr lang="en-US" b="1" dirty="0">
                <a:solidFill>
                  <a:srgbClr val="7030A0"/>
                </a:solidFill>
                <a:latin typeface="Buxton Sketch" panose="03080500000500000004" pitchFamily="66" charset="0"/>
              </a:rPr>
              <a:t>COMBINATORICS</a:t>
            </a:r>
            <a:r>
              <a:rPr lang="en-US" dirty="0">
                <a:solidFill>
                  <a:srgbClr val="C00000"/>
                </a:solidFill>
                <a:latin typeface="Buxton Sketch" panose="03080500000500000004" pitchFamily="66" charset="0"/>
              </a:rPr>
              <a:t>?</a:t>
            </a:r>
          </a:p>
          <a:p>
            <a:pPr marL="0" indent="0">
              <a:buNone/>
            </a:pPr>
            <a:r>
              <a:rPr lang="en-US" dirty="0"/>
              <a:t>A CROC BIT SIMON</a:t>
            </a:r>
          </a:p>
          <a:p>
            <a:pPr marL="0" indent="0">
              <a:buNone/>
            </a:pPr>
            <a:r>
              <a:rPr lang="en-US" dirty="0"/>
              <a:t>TOMB IN CORSICA</a:t>
            </a:r>
          </a:p>
          <a:p>
            <a:pPr marL="0" indent="0">
              <a:buNone/>
            </a:pPr>
            <a:r>
              <a:rPr lang="en-US" dirty="0"/>
              <a:t>COB IS ROMANTIC</a:t>
            </a:r>
          </a:p>
          <a:p>
            <a:pPr marL="0" indent="0">
              <a:buNone/>
            </a:pPr>
            <a:r>
              <a:rPr lang="en-US" dirty="0"/>
              <a:t>MAC IN ROBOTICS</a:t>
            </a:r>
          </a:p>
          <a:p>
            <a:pPr marL="0" indent="0">
              <a:buNone/>
            </a:pPr>
            <a:r>
              <a:rPr lang="en-US" dirty="0"/>
              <a:t>ROBIN COSMICAT</a:t>
            </a:r>
          </a:p>
          <a:p>
            <a:pPr marL="0" indent="0">
              <a:buNone/>
            </a:pPr>
            <a:r>
              <a:rPr lang="en-US" dirty="0"/>
              <a:t>COSMIC RIOT BAN</a:t>
            </a:r>
          </a:p>
          <a:p>
            <a:pPr marL="0" indent="0">
              <a:buNone/>
            </a:pPr>
            <a:r>
              <a:rPr lang="en-US" dirty="0"/>
              <a:t>TO COSMIC BRAIN</a:t>
            </a:r>
          </a:p>
          <a:p>
            <a:pPr marL="0" indent="0">
              <a:buNone/>
            </a:pPr>
            <a:r>
              <a:rPr lang="en-US" dirty="0">
                <a:solidFill>
                  <a:srgbClr val="FF0000"/>
                </a:solidFill>
              </a:rPr>
              <a:t>MTBIRASCIONOC</a:t>
            </a:r>
            <a:endParaRPr lang="en-US" dirty="0">
              <a:solidFill>
                <a:srgbClr val="FF0000"/>
              </a:solidFill>
              <a:latin typeface="Buxton Sketch" panose="03080500000500000004" pitchFamily="66" charset="0"/>
            </a:endParaRPr>
          </a:p>
        </p:txBody>
      </p:sp>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Anagrams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3.3 of textbook)</a:t>
            </a:r>
          </a:p>
        </p:txBody>
      </p:sp>
    </p:spTree>
    <p:extLst>
      <p:ext uri="{BB962C8B-B14F-4D97-AF65-F5344CB8AC3E}">
        <p14:creationId xmlns:p14="http://schemas.microsoft.com/office/powerpoint/2010/main" val="35243760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081" y="1825625"/>
            <a:ext cx="11768919" cy="4875426"/>
          </a:xfrm>
        </p:spPr>
        <p:txBody>
          <a:bodyPr>
            <a:normAutofit/>
          </a:bodyPr>
          <a:lstStyle/>
          <a:p>
            <a:pPr marL="0" indent="0" algn="ctr">
              <a:buNone/>
            </a:pPr>
            <a:r>
              <a:rPr lang="en-US" sz="4400" dirty="0">
                <a:solidFill>
                  <a:srgbClr val="C00000"/>
                </a:solidFill>
                <a:latin typeface="Buxton Sketch" panose="03080500000500000004" pitchFamily="66" charset="0"/>
              </a:rPr>
              <a:t>ANNAGRAMS</a:t>
            </a:r>
          </a:p>
          <a:p>
            <a:pPr marL="0" indent="0">
              <a:buNone/>
            </a:pPr>
            <a:r>
              <a:rPr lang="en-US" dirty="0">
                <a:solidFill>
                  <a:srgbClr val="C00000"/>
                </a:solidFill>
                <a:latin typeface="Buxton Sketch" panose="03080500000500000004" pitchFamily="66" charset="0"/>
              </a:rPr>
              <a:t>Which anagrams we may make with </a:t>
            </a:r>
            <a:r>
              <a:rPr lang="en-US" b="1" dirty="0">
                <a:solidFill>
                  <a:srgbClr val="7030A0"/>
                </a:solidFill>
                <a:latin typeface="Buxton Sketch" panose="03080500000500000004" pitchFamily="66" charset="0"/>
              </a:rPr>
              <a:t>COMBINATORICS</a:t>
            </a:r>
            <a:r>
              <a:rPr lang="en-US" dirty="0">
                <a:solidFill>
                  <a:srgbClr val="C00000"/>
                </a:solidFill>
                <a:latin typeface="Buxton Sketch" panose="03080500000500000004" pitchFamily="66" charset="0"/>
              </a:rPr>
              <a:t>?</a:t>
            </a:r>
          </a:p>
          <a:p>
            <a:pPr marL="0" indent="0" algn="ctr">
              <a:buNone/>
            </a:pPr>
            <a:endParaRPr lang="en-US" sz="4000" b="1" dirty="0">
              <a:solidFill>
                <a:srgbClr val="FF0000"/>
              </a:solidFill>
              <a:latin typeface="Bradley Hand ITC" panose="03070402050302030203" pitchFamily="66" charset="0"/>
            </a:endParaRPr>
          </a:p>
          <a:p>
            <a:pPr marL="0" indent="0" algn="ctr">
              <a:buNone/>
            </a:pPr>
            <a:r>
              <a:rPr lang="en-US" sz="4000" b="1" dirty="0">
                <a:solidFill>
                  <a:srgbClr val="FF0000"/>
                </a:solidFill>
                <a:latin typeface="Bradley Hand ITC" panose="03070402050302030203" pitchFamily="66" charset="0"/>
              </a:rPr>
              <a:t>HOW MANY?</a:t>
            </a:r>
          </a:p>
        </p:txBody>
      </p:sp>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Anagrams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3.3 of textbook)</a:t>
            </a:r>
          </a:p>
        </p:txBody>
      </p:sp>
    </p:spTree>
    <p:extLst>
      <p:ext uri="{BB962C8B-B14F-4D97-AF65-F5344CB8AC3E}">
        <p14:creationId xmlns:p14="http://schemas.microsoft.com/office/powerpoint/2010/main" val="111371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1"/>
            <a:ext cx="10515600" cy="824248"/>
          </a:xfrm>
        </p:spPr>
        <p:txBody>
          <a:bodyPr/>
          <a:lstStyle/>
          <a:p>
            <a:r>
              <a:rPr lang="en-US" b="1" dirty="0">
                <a:solidFill>
                  <a:srgbClr val="C00000"/>
                </a:solidFill>
                <a:latin typeface="Bradley Hand ITC" panose="03070402050302030203" pitchFamily="66" charset="0"/>
              </a:rPr>
              <a:t>Problem 11</a:t>
            </a:r>
          </a:p>
        </p:txBody>
      </p:sp>
      <p:sp>
        <p:nvSpPr>
          <p:cNvPr id="3" name="Content Placeholder 2"/>
          <p:cNvSpPr>
            <a:spLocks noGrp="1"/>
          </p:cNvSpPr>
          <p:nvPr>
            <p:ph idx="1"/>
          </p:nvPr>
        </p:nvSpPr>
        <p:spPr>
          <a:xfrm>
            <a:off x="423081" y="1825625"/>
            <a:ext cx="11768919" cy="4875426"/>
          </a:xfrm>
        </p:spPr>
        <p:txBody>
          <a:bodyPr>
            <a:normAutofit/>
          </a:bodyPr>
          <a:lstStyle/>
          <a:p>
            <a:r>
              <a:rPr lang="en-US" dirty="0">
                <a:solidFill>
                  <a:srgbClr val="C00000"/>
                </a:solidFill>
                <a:latin typeface="Buxton Sketch" panose="03080500000500000004" pitchFamily="66" charset="0"/>
              </a:rPr>
              <a:t>We have 11 letters where few letters are repeated…. E.g. M, A, T</a:t>
            </a:r>
          </a:p>
        </p:txBody>
      </p:sp>
      <p:pic>
        <p:nvPicPr>
          <p:cNvPr id="5" name="Picture 4"/>
          <p:cNvPicPr>
            <a:picLocks noChangeAspect="1"/>
          </p:cNvPicPr>
          <p:nvPr/>
        </p:nvPicPr>
        <p:blipFill>
          <a:blip r:embed="rId2"/>
          <a:stretch>
            <a:fillRect/>
          </a:stretch>
        </p:blipFill>
        <p:spPr>
          <a:xfrm>
            <a:off x="862043" y="824249"/>
            <a:ext cx="10491757" cy="767086"/>
          </a:xfrm>
          <a:prstGeom prst="rect">
            <a:avLst/>
          </a:prstGeom>
        </p:spPr>
      </p:pic>
    </p:spTree>
    <p:extLst>
      <p:ext uri="{BB962C8B-B14F-4D97-AF65-F5344CB8AC3E}">
        <p14:creationId xmlns:p14="http://schemas.microsoft.com/office/powerpoint/2010/main" val="9471786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1"/>
            <a:ext cx="10515600" cy="824248"/>
          </a:xfrm>
        </p:spPr>
        <p:txBody>
          <a:bodyPr/>
          <a:lstStyle/>
          <a:p>
            <a:r>
              <a:rPr lang="en-US" b="1" dirty="0">
                <a:solidFill>
                  <a:srgbClr val="C00000"/>
                </a:solidFill>
                <a:latin typeface="Bradley Hand ITC" panose="03070402050302030203" pitchFamily="66" charset="0"/>
              </a:rPr>
              <a:t>Problem 11</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23081" y="1825625"/>
                <a:ext cx="11768919" cy="4875426"/>
              </a:xfrm>
            </p:spPr>
            <p:txBody>
              <a:bodyPr>
                <a:normAutofit/>
              </a:bodyPr>
              <a:lstStyle/>
              <a:p>
                <a:r>
                  <a:rPr lang="en-US" dirty="0">
                    <a:solidFill>
                      <a:srgbClr val="C00000"/>
                    </a:solidFill>
                    <a:latin typeface="Buxton Sketch" panose="03080500000500000004" pitchFamily="66" charset="0"/>
                  </a:rPr>
                  <a:t>We have 11 letters where few letters are repeated…. E.g. M, A, T</a:t>
                </a:r>
              </a:p>
              <a:p>
                <a:r>
                  <a:rPr lang="en-US" dirty="0">
                    <a:solidFill>
                      <a:srgbClr val="C00000"/>
                    </a:solidFill>
                    <a:latin typeface="Buxton Sketch" panose="03080500000500000004" pitchFamily="66" charset="0"/>
                  </a:rPr>
                  <a:t>If we start from M, we can place M at any of the 11 place … so we have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11</m:t>
                            </m:r>
                          </m:e>
                          <m:e>
                            <m:r>
                              <a:rPr lang="en-US" b="0" i="1" smtClean="0">
                                <a:solidFill>
                                  <a:srgbClr val="C00000"/>
                                </a:solidFill>
                                <a:latin typeface="Cambria Math" panose="02040503050406030204" pitchFamily="18" charset="0"/>
                              </a:rPr>
                              <m:t>2</m:t>
                            </m:r>
                          </m:e>
                        </m:eqArr>
                      </m:e>
                    </m:d>
                  </m:oMath>
                </a14:m>
                <a:r>
                  <a:rPr lang="en-US" dirty="0">
                    <a:solidFill>
                      <a:srgbClr val="C00000"/>
                    </a:solidFill>
                    <a:latin typeface="Buxton Sketch" panose="03080500000500000004" pitchFamily="66" charset="0"/>
                  </a:rPr>
                  <a:t> ways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23081" y="1825625"/>
                <a:ext cx="11768919" cy="4875426"/>
              </a:xfrm>
              <a:blipFill rotWithShape="0">
                <a:blip r:embed="rId2"/>
                <a:stretch>
                  <a:fillRect l="-932" t="-2375"/>
                </a:stretch>
              </a:blipFill>
            </p:spPr>
            <p:txBody>
              <a:bodyPr/>
              <a:lstStyle/>
              <a:p>
                <a:r>
                  <a:rPr lang="en-US">
                    <a:noFill/>
                  </a:rPr>
                  <a:t> </a:t>
                </a:r>
              </a:p>
            </p:txBody>
          </p:sp>
        </mc:Fallback>
      </mc:AlternateContent>
      <p:pic>
        <p:nvPicPr>
          <p:cNvPr id="5" name="Picture 4"/>
          <p:cNvPicPr>
            <a:picLocks noChangeAspect="1"/>
          </p:cNvPicPr>
          <p:nvPr/>
        </p:nvPicPr>
        <p:blipFill>
          <a:blip r:embed="rId3"/>
          <a:stretch>
            <a:fillRect/>
          </a:stretch>
        </p:blipFill>
        <p:spPr>
          <a:xfrm>
            <a:off x="862043" y="824249"/>
            <a:ext cx="10491757" cy="767086"/>
          </a:xfrm>
          <a:prstGeom prst="rect">
            <a:avLst/>
          </a:prstGeom>
        </p:spPr>
      </p:pic>
    </p:spTree>
    <p:extLst>
      <p:ext uri="{BB962C8B-B14F-4D97-AF65-F5344CB8AC3E}">
        <p14:creationId xmlns:p14="http://schemas.microsoft.com/office/powerpoint/2010/main" val="33923574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1"/>
            <a:ext cx="10515600" cy="824248"/>
          </a:xfrm>
        </p:spPr>
        <p:txBody>
          <a:bodyPr/>
          <a:lstStyle/>
          <a:p>
            <a:r>
              <a:rPr lang="en-US" b="1" dirty="0">
                <a:solidFill>
                  <a:srgbClr val="C00000"/>
                </a:solidFill>
                <a:latin typeface="Bradley Hand ITC" panose="03070402050302030203" pitchFamily="66" charset="0"/>
              </a:rPr>
              <a:t>Problem 11</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23081" y="1825625"/>
                <a:ext cx="11768919" cy="4875426"/>
              </a:xfrm>
            </p:spPr>
            <p:txBody>
              <a:bodyPr>
                <a:normAutofit/>
              </a:bodyPr>
              <a:lstStyle/>
              <a:p>
                <a:r>
                  <a:rPr lang="en-US" dirty="0">
                    <a:solidFill>
                      <a:srgbClr val="C00000"/>
                    </a:solidFill>
                    <a:latin typeface="Buxton Sketch" panose="03080500000500000004" pitchFamily="66" charset="0"/>
                  </a:rPr>
                  <a:t>We have 11 letters where few letters are repeated…. E.g. M, A, T</a:t>
                </a:r>
              </a:p>
              <a:p>
                <a:r>
                  <a:rPr lang="en-US" dirty="0">
                    <a:solidFill>
                      <a:srgbClr val="C00000"/>
                    </a:solidFill>
                    <a:latin typeface="Buxton Sketch" panose="03080500000500000004" pitchFamily="66" charset="0"/>
                  </a:rPr>
                  <a:t>If we start from M, we can place M at any of the 11 place … so we have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11</m:t>
                            </m:r>
                          </m:e>
                          <m:e>
                            <m:r>
                              <a:rPr lang="en-US" b="0" i="1" smtClean="0">
                                <a:solidFill>
                                  <a:srgbClr val="C00000"/>
                                </a:solidFill>
                                <a:latin typeface="Cambria Math" panose="02040503050406030204" pitchFamily="18" charset="0"/>
                              </a:rPr>
                              <m:t>2</m:t>
                            </m:r>
                          </m:e>
                        </m:eqArr>
                      </m:e>
                    </m:d>
                  </m:oMath>
                </a14:m>
                <a:r>
                  <a:rPr lang="en-US" dirty="0">
                    <a:solidFill>
                      <a:srgbClr val="C00000"/>
                    </a:solidFill>
                    <a:latin typeface="Buxton Sketch" panose="03080500000500000004" pitchFamily="66" charset="0"/>
                  </a:rPr>
                  <a:t> ways</a:t>
                </a:r>
              </a:p>
              <a:p>
                <a:r>
                  <a:rPr lang="en-US" dirty="0">
                    <a:solidFill>
                      <a:srgbClr val="C00000"/>
                    </a:solidFill>
                    <a:latin typeface="Buxton Sketch" panose="03080500000500000004" pitchFamily="66" charset="0"/>
                  </a:rPr>
                  <a:t>2 places are fixed. We are left with 9 places. In how many ways we can place A?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9</m:t>
                            </m:r>
                          </m:e>
                          <m:e>
                            <m:r>
                              <a:rPr lang="en-US" b="0" i="1" smtClean="0">
                                <a:latin typeface="Cambria Math" panose="02040503050406030204" pitchFamily="18" charset="0"/>
                              </a:rPr>
                              <m:t>2</m:t>
                            </m:r>
                          </m:e>
                        </m:eqArr>
                      </m:e>
                    </m:d>
                  </m:oMath>
                </a14:m>
                <a:r>
                  <a:rPr lang="en-US" b="0" i="0" dirty="0">
                    <a:solidFill>
                      <a:srgbClr val="C00000"/>
                    </a:solidFill>
                    <a:latin typeface="+mj-lt"/>
                  </a:rPr>
                  <a:t> …so far total ways are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11</m:t>
                            </m:r>
                          </m:e>
                          <m:e>
                            <m:r>
                              <a:rPr lang="en-US" b="0" i="1" smtClean="0">
                                <a:latin typeface="Cambria Math" panose="02040503050406030204" pitchFamily="18" charset="0"/>
                              </a:rPr>
                              <m:t>2</m:t>
                            </m:r>
                          </m:e>
                        </m:eqArr>
                      </m:e>
                    </m:d>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9</m:t>
                            </m:r>
                          </m:e>
                          <m:e>
                            <m:r>
                              <a:rPr lang="en-US" b="0" i="1" smtClean="0">
                                <a:latin typeface="Cambria Math" panose="02040503050406030204" pitchFamily="18" charset="0"/>
                              </a:rPr>
                              <m:t>2</m:t>
                            </m:r>
                          </m:e>
                        </m:eqAr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11!</m:t>
                        </m:r>
                      </m:num>
                      <m:den>
                        <m:r>
                          <a:rPr lang="en-US" b="0" i="1" smtClean="0">
                            <a:latin typeface="Cambria Math" panose="02040503050406030204" pitchFamily="18" charset="0"/>
                          </a:rPr>
                          <m:t>2!9!</m:t>
                        </m:r>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9!</m:t>
                        </m:r>
                      </m:num>
                      <m:den>
                        <m:r>
                          <a:rPr lang="en-US" b="0" i="1" smtClean="0">
                            <a:latin typeface="Cambria Math" panose="02040503050406030204" pitchFamily="18" charset="0"/>
                          </a:rPr>
                          <m:t>2!7!</m:t>
                        </m:r>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11!</m:t>
                        </m:r>
                      </m:num>
                      <m:den>
                        <m:r>
                          <a:rPr lang="en-US" b="0" i="1" smtClean="0">
                            <a:latin typeface="Cambria Math" panose="02040503050406030204" pitchFamily="18" charset="0"/>
                          </a:rPr>
                          <m:t>2!2!7!</m:t>
                        </m:r>
                      </m:den>
                    </m:f>
                  </m:oMath>
                </a14:m>
                <a:endParaRPr lang="en-US" b="0" i="0" dirty="0">
                  <a:latin typeface="+mj-lt"/>
                </a:endParaRPr>
              </a:p>
              <a:p>
                <a:endParaRPr lang="en-US" b="0" i="0" dirty="0">
                  <a:latin typeface="+mj-lt"/>
                </a:endParaRPr>
              </a:p>
              <a:p>
                <a:endParaRPr lang="en-US" b="0" i="0" dirty="0">
                  <a:solidFill>
                    <a:srgbClr val="C00000"/>
                  </a:solidFill>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23081" y="1825625"/>
                <a:ext cx="11768919" cy="4875426"/>
              </a:xfrm>
              <a:blipFill rotWithShape="0">
                <a:blip r:embed="rId2"/>
                <a:stretch>
                  <a:fillRect l="-932" t="-2375" r="-466"/>
                </a:stretch>
              </a:blipFill>
            </p:spPr>
            <p:txBody>
              <a:bodyPr/>
              <a:lstStyle/>
              <a:p>
                <a:r>
                  <a:rPr lang="en-US">
                    <a:noFill/>
                  </a:rPr>
                  <a:t> </a:t>
                </a:r>
              </a:p>
            </p:txBody>
          </p:sp>
        </mc:Fallback>
      </mc:AlternateContent>
      <p:pic>
        <p:nvPicPr>
          <p:cNvPr id="6" name="Picture 5"/>
          <p:cNvPicPr>
            <a:picLocks noChangeAspect="1"/>
          </p:cNvPicPr>
          <p:nvPr/>
        </p:nvPicPr>
        <p:blipFill>
          <a:blip r:embed="rId3"/>
          <a:stretch>
            <a:fillRect/>
          </a:stretch>
        </p:blipFill>
        <p:spPr>
          <a:xfrm>
            <a:off x="862043" y="824249"/>
            <a:ext cx="10491757" cy="767086"/>
          </a:xfrm>
          <a:prstGeom prst="rect">
            <a:avLst/>
          </a:prstGeom>
        </p:spPr>
      </p:pic>
    </p:spTree>
    <p:extLst>
      <p:ext uri="{BB962C8B-B14F-4D97-AF65-F5344CB8AC3E}">
        <p14:creationId xmlns:p14="http://schemas.microsoft.com/office/powerpoint/2010/main" val="1495142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1"/>
            <a:ext cx="10515600" cy="824248"/>
          </a:xfrm>
        </p:spPr>
        <p:txBody>
          <a:bodyPr/>
          <a:lstStyle/>
          <a:p>
            <a:r>
              <a:rPr lang="en-US" b="1" dirty="0">
                <a:solidFill>
                  <a:srgbClr val="C00000"/>
                </a:solidFill>
                <a:latin typeface="Bradley Hand ITC" panose="03070402050302030203" pitchFamily="66" charset="0"/>
              </a:rPr>
              <a:t>Problem 11</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23081" y="1825625"/>
                <a:ext cx="11768919" cy="4875426"/>
              </a:xfrm>
            </p:spPr>
            <p:txBody>
              <a:bodyPr>
                <a:normAutofit/>
              </a:bodyPr>
              <a:lstStyle/>
              <a:p>
                <a:r>
                  <a:rPr lang="en-US" dirty="0">
                    <a:solidFill>
                      <a:srgbClr val="C00000"/>
                    </a:solidFill>
                    <a:latin typeface="Buxton Sketch" panose="03080500000500000004" pitchFamily="66" charset="0"/>
                  </a:rPr>
                  <a:t>We have 11 letters where few letters are repeated…. E.g. M, A, T</a:t>
                </a:r>
              </a:p>
              <a:p>
                <a:r>
                  <a:rPr lang="en-US" dirty="0">
                    <a:solidFill>
                      <a:srgbClr val="C00000"/>
                    </a:solidFill>
                    <a:latin typeface="Buxton Sketch" panose="03080500000500000004" pitchFamily="66" charset="0"/>
                  </a:rPr>
                  <a:t>If we start from M, we can place M at any of the 11 place … so we have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11</m:t>
                            </m:r>
                          </m:e>
                          <m:e>
                            <m:r>
                              <a:rPr lang="en-US" b="0" i="1" smtClean="0">
                                <a:solidFill>
                                  <a:srgbClr val="C00000"/>
                                </a:solidFill>
                                <a:latin typeface="Cambria Math" panose="02040503050406030204" pitchFamily="18" charset="0"/>
                              </a:rPr>
                              <m:t>2</m:t>
                            </m:r>
                          </m:e>
                        </m:eqArr>
                      </m:e>
                    </m:d>
                  </m:oMath>
                </a14:m>
                <a:r>
                  <a:rPr lang="en-US" dirty="0">
                    <a:solidFill>
                      <a:srgbClr val="C00000"/>
                    </a:solidFill>
                    <a:latin typeface="Buxton Sketch" panose="03080500000500000004" pitchFamily="66" charset="0"/>
                  </a:rPr>
                  <a:t> ways</a:t>
                </a:r>
              </a:p>
              <a:p>
                <a:r>
                  <a:rPr lang="en-US" dirty="0">
                    <a:solidFill>
                      <a:srgbClr val="C00000"/>
                    </a:solidFill>
                    <a:latin typeface="Buxton Sketch" panose="03080500000500000004" pitchFamily="66" charset="0"/>
                  </a:rPr>
                  <a:t>2 places are fixed. We are left with 9 places. In how many ways we can place A?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9</m:t>
                            </m:r>
                          </m:e>
                          <m:e>
                            <m:r>
                              <a:rPr lang="en-US" b="0" i="1" smtClean="0">
                                <a:latin typeface="Cambria Math" panose="02040503050406030204" pitchFamily="18" charset="0"/>
                              </a:rPr>
                              <m:t>2</m:t>
                            </m:r>
                          </m:e>
                        </m:eqArr>
                      </m:e>
                    </m:d>
                  </m:oMath>
                </a14:m>
                <a:r>
                  <a:rPr lang="en-US" b="0" i="0" dirty="0">
                    <a:solidFill>
                      <a:srgbClr val="C00000"/>
                    </a:solidFill>
                    <a:latin typeface="+mj-lt"/>
                  </a:rPr>
                  <a:t> …so far total ways are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11</m:t>
                            </m:r>
                          </m:e>
                          <m:e>
                            <m:r>
                              <a:rPr lang="en-US" b="0" i="1" smtClean="0">
                                <a:latin typeface="Cambria Math" panose="02040503050406030204" pitchFamily="18" charset="0"/>
                              </a:rPr>
                              <m:t>2</m:t>
                            </m:r>
                          </m:e>
                        </m:eqArr>
                      </m:e>
                    </m:d>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9</m:t>
                            </m:r>
                          </m:e>
                          <m:e>
                            <m:r>
                              <a:rPr lang="en-US" b="0" i="1" smtClean="0">
                                <a:latin typeface="Cambria Math" panose="02040503050406030204" pitchFamily="18" charset="0"/>
                              </a:rPr>
                              <m:t>2</m:t>
                            </m:r>
                          </m:e>
                        </m:eqArr>
                      </m:e>
                    </m:d>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11!</m:t>
                        </m:r>
                      </m:num>
                      <m:den>
                        <m:r>
                          <a:rPr lang="en-US" i="1">
                            <a:latin typeface="Cambria Math" panose="02040503050406030204" pitchFamily="18" charset="0"/>
                          </a:rPr>
                          <m:t>2!9!</m:t>
                        </m:r>
                      </m:den>
                    </m:f>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9!</m:t>
                        </m:r>
                      </m:num>
                      <m:den>
                        <m:r>
                          <a:rPr lang="en-US" i="1">
                            <a:latin typeface="Cambria Math" panose="02040503050406030204" pitchFamily="18" charset="0"/>
                          </a:rPr>
                          <m:t>2!7!</m:t>
                        </m:r>
                      </m:den>
                    </m:f>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11!</m:t>
                        </m:r>
                      </m:num>
                      <m:den>
                        <m:r>
                          <a:rPr lang="en-US" i="1">
                            <a:latin typeface="Cambria Math" panose="02040503050406030204" pitchFamily="18" charset="0"/>
                          </a:rPr>
                          <m:t>2!2!7!</m:t>
                        </m:r>
                      </m:den>
                    </m:f>
                  </m:oMath>
                </a14:m>
                <a:endParaRPr lang="en-US" b="0" i="0" dirty="0">
                  <a:solidFill>
                    <a:srgbClr val="C00000"/>
                  </a:solidFill>
                  <a:latin typeface="+mj-lt"/>
                </a:endParaRPr>
              </a:p>
              <a:p>
                <a:r>
                  <a:rPr lang="en-US" dirty="0">
                    <a:solidFill>
                      <a:srgbClr val="C00000"/>
                    </a:solidFill>
                    <a:latin typeface="Buxton Sketch" panose="03080500000500000004" pitchFamily="66" charset="0"/>
                  </a:rPr>
                  <a:t>Now, for T, we have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7</m:t>
                            </m:r>
                          </m:e>
                          <m:e>
                            <m:r>
                              <a:rPr lang="en-US" b="0" i="1" smtClean="0">
                                <a:latin typeface="Cambria Math" panose="02040503050406030204" pitchFamily="18" charset="0"/>
                              </a:rPr>
                              <m:t>2</m:t>
                            </m:r>
                          </m:e>
                        </m:eqArr>
                      </m:e>
                    </m:d>
                  </m:oMath>
                </a14:m>
                <a:r>
                  <a:rPr lang="en-US" dirty="0">
                    <a:solidFill>
                      <a:srgbClr val="C00000"/>
                    </a:solidFill>
                    <a:latin typeface="Buxton Sketch" panose="03080500000500000004" pitchFamily="66" charset="0"/>
                  </a:rPr>
                  <a:t> ways to place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23081" y="1825625"/>
                <a:ext cx="11768919" cy="4875426"/>
              </a:xfrm>
              <a:blipFill rotWithShape="0">
                <a:blip r:embed="rId2"/>
                <a:stretch>
                  <a:fillRect l="-932" t="-2375" r="-466"/>
                </a:stretch>
              </a:blipFill>
            </p:spPr>
            <p:txBody>
              <a:bodyPr/>
              <a:lstStyle/>
              <a:p>
                <a:r>
                  <a:rPr lang="en-US">
                    <a:noFill/>
                  </a:rPr>
                  <a:t> </a:t>
                </a:r>
              </a:p>
            </p:txBody>
          </p:sp>
        </mc:Fallback>
      </mc:AlternateContent>
      <p:pic>
        <p:nvPicPr>
          <p:cNvPr id="5" name="Picture 4"/>
          <p:cNvPicPr>
            <a:picLocks noChangeAspect="1"/>
          </p:cNvPicPr>
          <p:nvPr/>
        </p:nvPicPr>
        <p:blipFill>
          <a:blip r:embed="rId3"/>
          <a:stretch>
            <a:fillRect/>
          </a:stretch>
        </p:blipFill>
        <p:spPr>
          <a:xfrm>
            <a:off x="862043" y="824249"/>
            <a:ext cx="10491757" cy="767086"/>
          </a:xfrm>
          <a:prstGeom prst="rect">
            <a:avLst/>
          </a:prstGeom>
        </p:spPr>
      </p:pic>
    </p:spTree>
    <p:extLst>
      <p:ext uri="{BB962C8B-B14F-4D97-AF65-F5344CB8AC3E}">
        <p14:creationId xmlns:p14="http://schemas.microsoft.com/office/powerpoint/2010/main" val="20416722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1"/>
            <a:ext cx="10515600" cy="824248"/>
          </a:xfrm>
        </p:spPr>
        <p:txBody>
          <a:bodyPr/>
          <a:lstStyle/>
          <a:p>
            <a:r>
              <a:rPr lang="en-US" b="1" dirty="0">
                <a:solidFill>
                  <a:srgbClr val="C00000"/>
                </a:solidFill>
                <a:latin typeface="Bradley Hand ITC" panose="03070402050302030203" pitchFamily="66" charset="0"/>
              </a:rPr>
              <a:t>Problem 11</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423081" y="1825625"/>
                <a:ext cx="11768919" cy="4875426"/>
              </a:xfrm>
            </p:spPr>
            <p:txBody>
              <a:bodyPr>
                <a:normAutofit/>
              </a:bodyPr>
              <a:lstStyle/>
              <a:p>
                <a:r>
                  <a:rPr lang="en-US" dirty="0">
                    <a:solidFill>
                      <a:srgbClr val="C00000"/>
                    </a:solidFill>
                    <a:latin typeface="Buxton Sketch" panose="03080500000500000004" pitchFamily="66" charset="0"/>
                  </a:rPr>
                  <a:t>We have 11 letters where few letters are repeated…. E.g. M, A, T</a:t>
                </a:r>
              </a:p>
              <a:p>
                <a:r>
                  <a:rPr lang="en-US" dirty="0">
                    <a:solidFill>
                      <a:srgbClr val="C00000"/>
                    </a:solidFill>
                    <a:latin typeface="Buxton Sketch" panose="03080500000500000004" pitchFamily="66" charset="0"/>
                  </a:rPr>
                  <a:t>If we start from M, we can place M at any of the 11 place … so we have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11</m:t>
                            </m:r>
                          </m:e>
                          <m:e>
                            <m:r>
                              <a:rPr lang="en-US" b="0" i="1" smtClean="0">
                                <a:solidFill>
                                  <a:srgbClr val="C00000"/>
                                </a:solidFill>
                                <a:latin typeface="Cambria Math" panose="02040503050406030204" pitchFamily="18" charset="0"/>
                              </a:rPr>
                              <m:t>2</m:t>
                            </m:r>
                          </m:e>
                        </m:eqArr>
                      </m:e>
                    </m:d>
                  </m:oMath>
                </a14:m>
                <a:r>
                  <a:rPr lang="en-US" dirty="0">
                    <a:solidFill>
                      <a:srgbClr val="C00000"/>
                    </a:solidFill>
                    <a:latin typeface="Buxton Sketch" panose="03080500000500000004" pitchFamily="66" charset="0"/>
                  </a:rPr>
                  <a:t> ways</a:t>
                </a:r>
              </a:p>
              <a:p>
                <a:r>
                  <a:rPr lang="en-US" dirty="0">
                    <a:solidFill>
                      <a:srgbClr val="C00000"/>
                    </a:solidFill>
                    <a:latin typeface="Buxton Sketch" panose="03080500000500000004" pitchFamily="66" charset="0"/>
                  </a:rPr>
                  <a:t>2 places are fixed. We are left with 9 places. In how many ways we can place A?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9</m:t>
                            </m:r>
                          </m:e>
                          <m:e>
                            <m:r>
                              <a:rPr lang="en-US" b="0" i="1" smtClean="0">
                                <a:latin typeface="Cambria Math" panose="02040503050406030204" pitchFamily="18" charset="0"/>
                              </a:rPr>
                              <m:t>2</m:t>
                            </m:r>
                          </m:e>
                        </m:eqArr>
                      </m:e>
                    </m:d>
                  </m:oMath>
                </a14:m>
                <a:r>
                  <a:rPr lang="en-US" b="0" i="0" dirty="0">
                    <a:solidFill>
                      <a:srgbClr val="C00000"/>
                    </a:solidFill>
                    <a:latin typeface="+mj-lt"/>
                  </a:rPr>
                  <a:t> …so far total ways are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11</m:t>
                            </m:r>
                          </m:e>
                          <m:e>
                            <m:r>
                              <a:rPr lang="en-US" b="0" i="1" smtClean="0">
                                <a:latin typeface="Cambria Math" panose="02040503050406030204" pitchFamily="18" charset="0"/>
                              </a:rPr>
                              <m:t>2</m:t>
                            </m:r>
                          </m:e>
                        </m:eqArr>
                      </m:e>
                    </m:d>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9</m:t>
                            </m:r>
                          </m:e>
                          <m:e>
                            <m:r>
                              <a:rPr lang="en-US" b="0" i="1" smtClean="0">
                                <a:latin typeface="Cambria Math" panose="02040503050406030204" pitchFamily="18" charset="0"/>
                              </a:rPr>
                              <m:t>2</m:t>
                            </m:r>
                          </m:e>
                        </m:eqArr>
                      </m:e>
                    </m:d>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11!</m:t>
                        </m:r>
                      </m:num>
                      <m:den>
                        <m:r>
                          <a:rPr lang="en-US" i="1">
                            <a:latin typeface="Cambria Math" panose="02040503050406030204" pitchFamily="18" charset="0"/>
                          </a:rPr>
                          <m:t>2!9!</m:t>
                        </m:r>
                      </m:den>
                    </m:f>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9!</m:t>
                        </m:r>
                      </m:num>
                      <m:den>
                        <m:r>
                          <a:rPr lang="en-US" i="1">
                            <a:latin typeface="Cambria Math" panose="02040503050406030204" pitchFamily="18" charset="0"/>
                          </a:rPr>
                          <m:t>2!7!</m:t>
                        </m:r>
                      </m:den>
                    </m:f>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11!</m:t>
                        </m:r>
                      </m:num>
                      <m:den>
                        <m:r>
                          <a:rPr lang="en-US" i="1">
                            <a:latin typeface="Cambria Math" panose="02040503050406030204" pitchFamily="18" charset="0"/>
                          </a:rPr>
                          <m:t>2!2!7!</m:t>
                        </m:r>
                      </m:den>
                    </m:f>
                  </m:oMath>
                </a14:m>
                <a:endParaRPr lang="en-US" b="0" i="0" dirty="0">
                  <a:solidFill>
                    <a:srgbClr val="C00000"/>
                  </a:solidFill>
                  <a:latin typeface="+mj-lt"/>
                </a:endParaRPr>
              </a:p>
              <a:p>
                <a:r>
                  <a:rPr lang="en-US" dirty="0">
                    <a:solidFill>
                      <a:srgbClr val="C00000"/>
                    </a:solidFill>
                    <a:latin typeface="Buxton Sketch" panose="03080500000500000004" pitchFamily="66" charset="0"/>
                  </a:rPr>
                  <a:t>Now, for T, we have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7</m:t>
                            </m:r>
                          </m:e>
                          <m:e>
                            <m:r>
                              <a:rPr lang="en-US" b="0" i="1" smtClean="0">
                                <a:latin typeface="Cambria Math" panose="02040503050406030204" pitchFamily="18" charset="0"/>
                              </a:rPr>
                              <m:t>2</m:t>
                            </m:r>
                          </m:e>
                        </m:eqArr>
                      </m:e>
                    </m:d>
                  </m:oMath>
                </a14:m>
                <a:r>
                  <a:rPr lang="en-US" dirty="0">
                    <a:solidFill>
                      <a:srgbClr val="C00000"/>
                    </a:solidFill>
                    <a:latin typeface="Buxton Sketch" panose="03080500000500000004" pitchFamily="66" charset="0"/>
                  </a:rPr>
                  <a:t> ways to place</a:t>
                </a:r>
              </a:p>
              <a:p>
                <a:r>
                  <a:rPr lang="en-US" dirty="0">
                    <a:solidFill>
                      <a:srgbClr val="C00000"/>
                    </a:solidFill>
                    <a:latin typeface="Buxton Sketch" panose="03080500000500000004" pitchFamily="66" charset="0"/>
                  </a:rPr>
                  <a:t>Now we are left with 5 places. So all rest of the letters have choices: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5</m:t>
                            </m:r>
                          </m:e>
                          <m:e>
                            <m:r>
                              <a:rPr lang="en-US" b="0" i="1" smtClean="0">
                                <a:solidFill>
                                  <a:srgbClr val="C00000"/>
                                </a:solidFill>
                                <a:latin typeface="Cambria Math" panose="02040503050406030204" pitchFamily="18" charset="0"/>
                              </a:rPr>
                              <m:t>1</m:t>
                            </m:r>
                          </m:e>
                        </m:eqArr>
                      </m:e>
                    </m:d>
                    <m:r>
                      <a:rPr lang="en-US" b="0" i="1" smtClean="0">
                        <a:solidFill>
                          <a:srgbClr val="C00000"/>
                        </a:solidFill>
                        <a:latin typeface="Cambria Math" panose="02040503050406030204" pitchFamily="18" charset="0"/>
                      </a:rPr>
                      <m:t>×</m:t>
                    </m:r>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4</m:t>
                            </m:r>
                          </m:e>
                          <m:e>
                            <m:r>
                              <a:rPr lang="en-US" b="0" i="1" smtClean="0">
                                <a:solidFill>
                                  <a:srgbClr val="C00000"/>
                                </a:solidFill>
                                <a:latin typeface="Cambria Math" panose="02040503050406030204" pitchFamily="18" charset="0"/>
                              </a:rPr>
                              <m:t>1</m:t>
                            </m:r>
                          </m:e>
                        </m:eqArr>
                      </m:e>
                    </m:d>
                    <m:r>
                      <a:rPr lang="en-US" b="0" i="1" smtClean="0">
                        <a:solidFill>
                          <a:srgbClr val="C00000"/>
                        </a:solidFill>
                        <a:latin typeface="Cambria Math" panose="02040503050406030204" pitchFamily="18" charset="0"/>
                      </a:rPr>
                      <m:t>×</m:t>
                    </m:r>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3</m:t>
                            </m:r>
                          </m:e>
                          <m:e>
                            <m:r>
                              <a:rPr lang="en-US" b="0" i="1" smtClean="0">
                                <a:solidFill>
                                  <a:srgbClr val="C00000"/>
                                </a:solidFill>
                                <a:latin typeface="Cambria Math" panose="02040503050406030204" pitchFamily="18" charset="0"/>
                              </a:rPr>
                              <m:t>1</m:t>
                            </m:r>
                          </m:e>
                        </m:eqArr>
                      </m:e>
                    </m:d>
                    <m:r>
                      <a:rPr lang="en-US" b="0" i="1" smtClean="0">
                        <a:solidFill>
                          <a:srgbClr val="C00000"/>
                        </a:solidFill>
                        <a:latin typeface="Cambria Math" panose="02040503050406030204" pitchFamily="18" charset="0"/>
                      </a:rPr>
                      <m:t>×</m:t>
                    </m:r>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2</m:t>
                            </m:r>
                          </m:e>
                          <m:e>
                            <m:r>
                              <a:rPr lang="en-US" b="0" i="1" smtClean="0">
                                <a:solidFill>
                                  <a:srgbClr val="C00000"/>
                                </a:solidFill>
                                <a:latin typeface="Cambria Math" panose="02040503050406030204" pitchFamily="18" charset="0"/>
                              </a:rPr>
                              <m:t>1</m:t>
                            </m:r>
                          </m:e>
                        </m:eqArr>
                      </m:e>
                    </m:d>
                    <m:r>
                      <a:rPr lang="en-US" b="0" i="1" smtClean="0">
                        <a:solidFill>
                          <a:srgbClr val="C00000"/>
                        </a:solidFill>
                        <a:latin typeface="Cambria Math" panose="02040503050406030204" pitchFamily="18" charset="0"/>
                      </a:rPr>
                      <m:t>×</m:t>
                    </m:r>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1</m:t>
                            </m:r>
                          </m:e>
                          <m:e>
                            <m:r>
                              <a:rPr lang="en-US" b="0" i="1" smtClean="0">
                                <a:solidFill>
                                  <a:srgbClr val="C00000"/>
                                </a:solidFill>
                                <a:latin typeface="Cambria Math" panose="02040503050406030204" pitchFamily="18" charset="0"/>
                              </a:rPr>
                              <m:t>1</m:t>
                            </m:r>
                          </m:e>
                        </m:eqArr>
                      </m:e>
                    </m:d>
                    <m:r>
                      <a:rPr lang="en-US" b="0" i="1" smtClean="0">
                        <a:solidFill>
                          <a:srgbClr val="C00000"/>
                        </a:solidFill>
                        <a:latin typeface="Cambria Math" panose="02040503050406030204" pitchFamily="18" charset="0"/>
                      </a:rPr>
                      <m:t>=5×4×⋯×1</m:t>
                    </m:r>
                  </m:oMath>
                </a14:m>
                <a:endParaRPr lang="en-US" dirty="0">
                  <a:solidFill>
                    <a:srgbClr val="C00000"/>
                  </a:solidFill>
                  <a:latin typeface="Buxton Sketch" panose="03080500000500000004" pitchFamily="66" charset="0"/>
                </a:endParaRPr>
              </a:p>
              <a:p>
                <a:pPr marL="0" indent="0">
                  <a:buNone/>
                </a:pPr>
                <a:endParaRPr lang="en-US" dirty="0">
                  <a:solidFill>
                    <a:srgbClr val="C00000"/>
                  </a:solidFill>
                  <a:latin typeface="Buxton Sketch" panose="03080500000500000004" pitchFamily="66" charset="0"/>
                </a:endParaRP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423081" y="1825625"/>
                <a:ext cx="11768919" cy="4875426"/>
              </a:xfrm>
              <a:blipFill>
                <a:blip r:embed="rId2"/>
                <a:stretch>
                  <a:fillRect l="-932" t="-2375" r="-466"/>
                </a:stretch>
              </a:blipFill>
            </p:spPr>
            <p:txBody>
              <a:bodyPr/>
              <a:lstStyle/>
              <a:p>
                <a:r>
                  <a:rPr lang="en-US">
                    <a:noFill/>
                  </a:rPr>
                  <a:t> </a:t>
                </a:r>
              </a:p>
            </p:txBody>
          </p:sp>
        </mc:Fallback>
      </mc:AlternateContent>
      <p:pic>
        <p:nvPicPr>
          <p:cNvPr id="5" name="Picture 4"/>
          <p:cNvPicPr>
            <a:picLocks noChangeAspect="1"/>
          </p:cNvPicPr>
          <p:nvPr/>
        </p:nvPicPr>
        <p:blipFill>
          <a:blip r:embed="rId3"/>
          <a:stretch>
            <a:fillRect/>
          </a:stretch>
        </p:blipFill>
        <p:spPr>
          <a:xfrm>
            <a:off x="862043" y="824249"/>
            <a:ext cx="10491757" cy="767086"/>
          </a:xfrm>
          <a:prstGeom prst="rect">
            <a:avLst/>
          </a:prstGeom>
        </p:spPr>
      </p:pic>
    </p:spTree>
    <p:extLst>
      <p:ext uri="{BB962C8B-B14F-4D97-AF65-F5344CB8AC3E}">
        <p14:creationId xmlns:p14="http://schemas.microsoft.com/office/powerpoint/2010/main" val="2801271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Gifts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4871389"/>
              </a:xfrm>
            </p:spPr>
            <p:txBody>
              <a:bodyPr>
                <a:normAutofit/>
              </a:bodyPr>
              <a:lstStyle/>
              <a:p>
                <a:pPr marL="0" indent="0">
                  <a:buNone/>
                </a:pPr>
                <a:r>
                  <a:rPr lang="en-US" dirty="0">
                    <a:solidFill>
                      <a:srgbClr val="7030A0"/>
                    </a:solidFill>
                    <a:latin typeface="Comic Sans MS" panose="030F0702030302020204" pitchFamily="66" charset="0"/>
                  </a:rPr>
                  <a:t>Suppose we have </a:t>
                </a:r>
                <a14:m>
                  <m:oMath xmlns:m="http://schemas.openxmlformats.org/officeDocument/2006/math">
                    <m:r>
                      <a:rPr lang="en-US" b="1" i="1" dirty="0" smtClean="0">
                        <a:solidFill>
                          <a:srgbClr val="FF0000"/>
                        </a:solidFill>
                        <a:latin typeface="Cambria Math" panose="02040503050406030204" pitchFamily="18" charset="0"/>
                      </a:rPr>
                      <m:t>𝒏</m:t>
                    </m:r>
                  </m:oMath>
                </a14:m>
                <a:r>
                  <a:rPr lang="en-US" i="1" dirty="0">
                    <a:solidFill>
                      <a:srgbClr val="7030A0"/>
                    </a:solidFill>
                    <a:latin typeface="Comic Sans MS" panose="030F0702030302020204" pitchFamily="66" charset="0"/>
                  </a:rPr>
                  <a:t> </a:t>
                </a:r>
                <a:r>
                  <a:rPr lang="en-US" dirty="0">
                    <a:solidFill>
                      <a:srgbClr val="7030A0"/>
                    </a:solidFill>
                    <a:latin typeface="Comic Sans MS" panose="030F0702030302020204" pitchFamily="66" charset="0"/>
                  </a:rPr>
                  <a:t>different presents, which we want to distribute to </a:t>
                </a:r>
                <a14:m>
                  <m:oMath xmlns:m="http://schemas.openxmlformats.org/officeDocument/2006/math">
                    <m:r>
                      <a:rPr lang="en-US" b="1" i="1" dirty="0" smtClean="0">
                        <a:solidFill>
                          <a:srgbClr val="FF0000"/>
                        </a:solidFill>
                        <a:latin typeface="Cambria Math" panose="02040503050406030204" pitchFamily="18" charset="0"/>
                      </a:rPr>
                      <m:t>𝒌</m:t>
                    </m:r>
                  </m:oMath>
                </a14:m>
                <a:r>
                  <a:rPr lang="en-US" dirty="0">
                    <a:solidFill>
                      <a:srgbClr val="7030A0"/>
                    </a:solidFill>
                    <a:latin typeface="Comic Sans MS" panose="030F0702030302020204" pitchFamily="66" charset="0"/>
                  </a:rPr>
                  <a:t> children. </a:t>
                </a:r>
              </a:p>
              <a:p>
                <a:pPr marL="0" indent="0">
                  <a:buNone/>
                </a:pPr>
                <a:r>
                  <a:rPr lang="en-US" dirty="0">
                    <a:solidFill>
                      <a:srgbClr val="7030A0"/>
                    </a:solidFill>
                    <a:latin typeface="Comic Sans MS" panose="030F0702030302020204" pitchFamily="66" charset="0"/>
                  </a:rPr>
                  <a:t>We are told how many presents each child should get. </a:t>
                </a:r>
              </a:p>
              <a:p>
                <a:pPr marL="0" indent="0">
                  <a:buNone/>
                </a:pPr>
                <a:r>
                  <a:rPr lang="en-US" dirty="0">
                    <a:solidFill>
                      <a:srgbClr val="7030A0"/>
                    </a:solidFill>
                    <a:latin typeface="Comic Sans MS" panose="030F0702030302020204" pitchFamily="66" charset="0"/>
                  </a:rPr>
                  <a:t>We label the children </a:t>
                </a:r>
                <a:r>
                  <a:rPr lang="en-US" dirty="0">
                    <a:solidFill>
                      <a:srgbClr val="FF0000"/>
                    </a:solidFill>
                    <a:latin typeface="Comic Sans MS" panose="030F0702030302020204" pitchFamily="66" charset="0"/>
                  </a:rPr>
                  <a:t>1</a:t>
                </a:r>
                <a:r>
                  <a:rPr lang="en-US" i="1" dirty="0">
                    <a:solidFill>
                      <a:srgbClr val="FF0000"/>
                    </a:solidFill>
                    <a:latin typeface="Comic Sans MS" panose="030F0702030302020204" pitchFamily="66" charset="0"/>
                  </a:rPr>
                  <a:t>, </a:t>
                </a:r>
                <a:r>
                  <a:rPr lang="en-US" dirty="0">
                    <a:solidFill>
                      <a:srgbClr val="FF0000"/>
                    </a:solidFill>
                    <a:latin typeface="Comic Sans MS" panose="030F0702030302020204" pitchFamily="66" charset="0"/>
                  </a:rPr>
                  <a:t>2</a:t>
                </a:r>
                <a:r>
                  <a:rPr lang="en-US" i="1" dirty="0">
                    <a:solidFill>
                      <a:srgbClr val="FF0000"/>
                    </a:solidFill>
                    <a:latin typeface="Comic Sans MS" panose="030F0702030302020204" pitchFamily="66" charset="0"/>
                  </a:rPr>
                  <a:t>, . . . , k</a:t>
                </a:r>
                <a:r>
                  <a:rPr lang="en-US" dirty="0">
                    <a:solidFill>
                      <a:srgbClr val="7030A0"/>
                    </a:solidFill>
                    <a:latin typeface="Comic Sans MS" panose="030F0702030302020204" pitchFamily="66" charset="0"/>
                  </a:rPr>
                  <a:t>; thus we are given the numbers  </a:t>
                </a:r>
                <a14:m>
                  <m:oMath xmlns:m="http://schemas.openxmlformats.org/officeDocument/2006/math">
                    <m:sSub>
                      <m:sSubPr>
                        <m:ctrlPr>
                          <a:rPr lang="en-US" b="1" i="1" dirty="0" smtClean="0">
                            <a:solidFill>
                              <a:srgbClr val="FF0000"/>
                            </a:solidFill>
                            <a:latin typeface="Cambria Math" panose="02040503050406030204" pitchFamily="18" charset="0"/>
                          </a:rPr>
                        </m:ctrlPr>
                      </m:sSubPr>
                      <m:e>
                        <m:r>
                          <a:rPr lang="en-US" b="1" i="1" dirty="0" smtClean="0">
                            <a:solidFill>
                              <a:srgbClr val="FF0000"/>
                            </a:solidFill>
                            <a:latin typeface="Cambria Math" panose="02040503050406030204" pitchFamily="18" charset="0"/>
                          </a:rPr>
                          <m:t>𝒏</m:t>
                        </m:r>
                      </m:e>
                      <m:sub>
                        <m:r>
                          <a:rPr lang="en-US" b="1" i="1" dirty="0" smtClean="0">
                            <a:solidFill>
                              <a:srgbClr val="FF0000"/>
                            </a:solidFill>
                            <a:latin typeface="Cambria Math" panose="02040503050406030204" pitchFamily="18" charset="0"/>
                          </a:rPr>
                          <m:t>𝟏</m:t>
                        </m:r>
                      </m:sub>
                    </m:sSub>
                    <m:r>
                      <a:rPr lang="en-US" b="1" i="1" dirty="0">
                        <a:solidFill>
                          <a:srgbClr val="FF0000"/>
                        </a:solidFill>
                        <a:latin typeface="Cambria Math" panose="02040503050406030204" pitchFamily="18" charset="0"/>
                      </a:rPr>
                      <m:t>, </m:t>
                    </m:r>
                    <m:sSub>
                      <m:sSubPr>
                        <m:ctrlPr>
                          <a:rPr lang="en-US" b="1" i="1" dirty="0" smtClean="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𝟐</m:t>
                        </m:r>
                      </m:sub>
                    </m:sSub>
                    <m:r>
                      <a:rPr lang="en-US" b="1" i="1" dirty="0">
                        <a:solidFill>
                          <a:srgbClr val="FF0000"/>
                        </a:solidFill>
                        <a:latin typeface="Cambria Math" panose="02040503050406030204" pitchFamily="18" charset="0"/>
                      </a:rPr>
                      <m:t>, </m:t>
                    </m:r>
                    <m:r>
                      <a:rPr lang="en-US" b="1" i="1" dirty="0" smtClean="0">
                        <a:solidFill>
                          <a:srgbClr val="FF0000"/>
                        </a:solidFill>
                        <a:latin typeface="Cambria Math" panose="02040503050406030204" pitchFamily="18" charset="0"/>
                      </a:rPr>
                      <m:t>⋯</m:t>
                    </m:r>
                    <m:r>
                      <a:rPr lang="en-US" b="1" i="1" dirty="0">
                        <a:solidFill>
                          <a:srgbClr val="FF0000"/>
                        </a:solidFill>
                        <a:latin typeface="Cambria Math" panose="02040503050406030204" pitchFamily="18" charset="0"/>
                      </a:rPr>
                      <m:t>, </m:t>
                    </m:r>
                    <m:sSub>
                      <m:sSubPr>
                        <m:ctrlPr>
                          <a:rPr lang="en-US" b="1" i="1" dirty="0" smtClean="0">
                            <a:solidFill>
                              <a:srgbClr val="FF0000"/>
                            </a:solidFill>
                            <a:latin typeface="Cambria Math" panose="02040503050406030204" pitchFamily="18" charset="0"/>
                          </a:rPr>
                        </m:ctrlPr>
                      </m:sSubPr>
                      <m:e>
                        <m:r>
                          <a:rPr lang="en-US" b="1" i="1" dirty="0" err="1">
                            <a:solidFill>
                              <a:srgbClr val="FF0000"/>
                            </a:solidFill>
                            <a:latin typeface="Cambria Math" panose="02040503050406030204" pitchFamily="18" charset="0"/>
                          </a:rPr>
                          <m:t>𝒏</m:t>
                        </m:r>
                      </m:e>
                      <m:sub>
                        <m:r>
                          <a:rPr lang="en-US" b="1" i="1" dirty="0" err="1">
                            <a:solidFill>
                              <a:srgbClr val="FF0000"/>
                            </a:solidFill>
                            <a:latin typeface="Cambria Math" panose="02040503050406030204" pitchFamily="18" charset="0"/>
                          </a:rPr>
                          <m:t>𝒌</m:t>
                        </m:r>
                      </m:sub>
                    </m:sSub>
                  </m:oMath>
                </a14:m>
                <a:r>
                  <a:rPr lang="en-US" dirty="0">
                    <a:solidFill>
                      <a:srgbClr val="7030A0"/>
                    </a:solidFill>
                    <a:latin typeface="Comic Sans MS" panose="030F0702030302020204" pitchFamily="66" charset="0"/>
                  </a:rPr>
                  <a:t>. We assume that </a:t>
                </a:r>
                <a14:m>
                  <m:oMath xmlns:m="http://schemas.openxmlformats.org/officeDocument/2006/math">
                    <m:sSub>
                      <m:sSubPr>
                        <m:ctrlPr>
                          <a:rPr lang="en-US" b="1" i="1" dirty="0" smtClean="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𝟏</m:t>
                        </m:r>
                      </m:sub>
                    </m:sSub>
                    <m:r>
                      <a:rPr lang="en-US" b="1" i="1" dirty="0" smtClean="0">
                        <a:solidFill>
                          <a:srgbClr val="FF0000"/>
                        </a:solidFill>
                        <a:latin typeface="Cambria Math" panose="02040503050406030204" pitchFamily="18" charset="0"/>
                      </a:rPr>
                      <m:t>+</m:t>
                    </m:r>
                    <m:sSub>
                      <m:sSubPr>
                        <m:ctrlPr>
                          <a:rPr lang="en-US" b="1" i="1" dirty="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𝟐</m:t>
                        </m:r>
                      </m:sub>
                    </m:sSub>
                    <m:r>
                      <a:rPr lang="en-US" b="1" i="1" dirty="0">
                        <a:solidFill>
                          <a:srgbClr val="FF0000"/>
                        </a:solidFill>
                        <a:latin typeface="Cambria Math" panose="02040503050406030204" pitchFamily="18" charset="0"/>
                      </a:rPr>
                      <m:t>, ⋯,</m:t>
                    </m:r>
                    <m:r>
                      <a:rPr lang="en-US" b="1" i="1" dirty="0" smtClean="0">
                        <a:solidFill>
                          <a:srgbClr val="FF0000"/>
                        </a:solidFill>
                        <a:latin typeface="Cambria Math" panose="02040503050406030204" pitchFamily="18" charset="0"/>
                      </a:rPr>
                      <m:t>+</m:t>
                    </m:r>
                    <m:sSub>
                      <m:sSubPr>
                        <m:ctrlPr>
                          <a:rPr lang="en-US" b="1" i="1" dirty="0">
                            <a:solidFill>
                              <a:srgbClr val="FF0000"/>
                            </a:solidFill>
                            <a:latin typeface="Cambria Math" panose="02040503050406030204" pitchFamily="18" charset="0"/>
                          </a:rPr>
                        </m:ctrlPr>
                      </m:sSubPr>
                      <m:e>
                        <m:r>
                          <a:rPr lang="en-US" b="1" i="1" dirty="0" err="1">
                            <a:solidFill>
                              <a:srgbClr val="FF0000"/>
                            </a:solidFill>
                            <a:latin typeface="Cambria Math" panose="02040503050406030204" pitchFamily="18" charset="0"/>
                          </a:rPr>
                          <m:t>𝒏</m:t>
                        </m:r>
                      </m:e>
                      <m:sub>
                        <m:r>
                          <a:rPr lang="en-US" b="1" i="1" dirty="0" err="1">
                            <a:solidFill>
                              <a:srgbClr val="FF0000"/>
                            </a:solidFill>
                            <a:latin typeface="Cambria Math" panose="02040503050406030204" pitchFamily="18" charset="0"/>
                          </a:rPr>
                          <m:t>𝒌</m:t>
                        </m:r>
                      </m:sub>
                    </m:sSub>
                    <m:r>
                      <a:rPr lang="en-US" b="1" i="1" dirty="0" smtClean="0">
                        <a:solidFill>
                          <a:srgbClr val="FF0000"/>
                        </a:solidFill>
                        <a:latin typeface="Cambria Math" panose="02040503050406030204" pitchFamily="18" charset="0"/>
                      </a:rPr>
                      <m:t>=</m:t>
                    </m:r>
                    <m:r>
                      <a:rPr lang="en-US" b="1" i="1" dirty="0" smtClean="0">
                        <a:solidFill>
                          <a:srgbClr val="FF0000"/>
                        </a:solidFill>
                        <a:latin typeface="Cambria Math" panose="02040503050406030204" pitchFamily="18" charset="0"/>
                      </a:rPr>
                      <m:t>𝒏</m:t>
                    </m:r>
                    <m:r>
                      <a:rPr lang="en-US" b="0" i="0" dirty="0" smtClean="0">
                        <a:solidFill>
                          <a:srgbClr val="7030A0"/>
                        </a:solidFill>
                        <a:latin typeface="Cambria Math" panose="02040503050406030204" pitchFamily="18" charset="0"/>
                      </a:rPr>
                      <m:t>.</m:t>
                    </m:r>
                  </m:oMath>
                </a14:m>
                <a:endParaRPr lang="en-US" b="0" dirty="0">
                  <a:solidFill>
                    <a:srgbClr val="7030A0"/>
                  </a:solidFill>
                  <a:latin typeface="Comic Sans MS" panose="030F0702030302020204" pitchFamily="66" charset="0"/>
                </a:endParaRPr>
              </a:p>
              <a:p>
                <a:pPr marL="0" indent="0">
                  <a:buNone/>
                </a:pPr>
                <a:endParaRPr lang="en-US" dirty="0">
                  <a:solidFill>
                    <a:srgbClr val="7030A0"/>
                  </a:solidFill>
                  <a:latin typeface="Comic Sans MS" panose="030F0702030302020204" pitchFamily="66" charset="0"/>
                </a:endParaRPr>
              </a:p>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4871389"/>
              </a:xfrm>
              <a:blipFill rotWithShape="0">
                <a:blip r:embed="rId2"/>
                <a:stretch>
                  <a:fillRect l="-1115" t="-2253" r="-955"/>
                </a:stretch>
              </a:blipFill>
            </p:spPr>
            <p:txBody>
              <a:bodyPr/>
              <a:lstStyle/>
              <a:p>
                <a:r>
                  <a:rPr lang="en-US">
                    <a:noFill/>
                  </a:rPr>
                  <a:t> </a:t>
                </a:r>
              </a:p>
            </p:txBody>
          </p:sp>
        </mc:Fallback>
      </mc:AlternateContent>
      <p:sp>
        <p:nvSpPr>
          <p:cNvPr id="4" name="AutoShape 2" descr="British workers to spend 96m hours buying Christmas presents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p:cNvPicPr>
            <a:picLocks noChangeAspect="1"/>
          </p:cNvPicPr>
          <p:nvPr/>
        </p:nvPicPr>
        <p:blipFill>
          <a:blip r:embed="rId3"/>
          <a:stretch>
            <a:fillRect/>
          </a:stretch>
        </p:blipFill>
        <p:spPr>
          <a:xfrm>
            <a:off x="9942491" y="34029"/>
            <a:ext cx="2017690" cy="1257504"/>
          </a:xfrm>
          <a:prstGeom prst="rect">
            <a:avLst/>
          </a:prstGeom>
        </p:spPr>
      </p:pic>
    </p:spTree>
    <p:extLst>
      <p:ext uri="{BB962C8B-B14F-4D97-AF65-F5344CB8AC3E}">
        <p14:creationId xmlns:p14="http://schemas.microsoft.com/office/powerpoint/2010/main" val="2723282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1"/>
            <a:ext cx="10515600" cy="824248"/>
          </a:xfrm>
        </p:spPr>
        <p:txBody>
          <a:bodyPr/>
          <a:lstStyle/>
          <a:p>
            <a:r>
              <a:rPr lang="en-US" b="1" dirty="0">
                <a:solidFill>
                  <a:srgbClr val="C00000"/>
                </a:solidFill>
                <a:latin typeface="Bradley Hand ITC" panose="03070402050302030203" pitchFamily="66" charset="0"/>
              </a:rPr>
              <a:t>Problem 11</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423081" y="1825625"/>
                <a:ext cx="11768919" cy="4875426"/>
              </a:xfrm>
            </p:spPr>
            <p:txBody>
              <a:bodyPr>
                <a:normAutofit/>
              </a:bodyPr>
              <a:lstStyle/>
              <a:p>
                <a:r>
                  <a:rPr lang="en-US" dirty="0">
                    <a:solidFill>
                      <a:srgbClr val="C00000"/>
                    </a:solidFill>
                    <a:latin typeface="Buxton Sketch" panose="03080500000500000004" pitchFamily="66" charset="0"/>
                  </a:rPr>
                  <a:t>We have 11 letters where few letters are repeated…. E.g. M, A, T</a:t>
                </a:r>
              </a:p>
              <a:p>
                <a:r>
                  <a:rPr lang="en-US" dirty="0">
                    <a:solidFill>
                      <a:srgbClr val="C00000"/>
                    </a:solidFill>
                    <a:latin typeface="Buxton Sketch" panose="03080500000500000004" pitchFamily="66" charset="0"/>
                  </a:rPr>
                  <a:t>If we start from M, we can place M at any of the 11 place … so we have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11</m:t>
                            </m:r>
                          </m:e>
                          <m:e>
                            <m:r>
                              <a:rPr lang="en-US" b="0" i="1" smtClean="0">
                                <a:solidFill>
                                  <a:srgbClr val="C00000"/>
                                </a:solidFill>
                                <a:latin typeface="Cambria Math" panose="02040503050406030204" pitchFamily="18" charset="0"/>
                              </a:rPr>
                              <m:t>2</m:t>
                            </m:r>
                          </m:e>
                        </m:eqArr>
                      </m:e>
                    </m:d>
                  </m:oMath>
                </a14:m>
                <a:r>
                  <a:rPr lang="en-US" dirty="0">
                    <a:solidFill>
                      <a:srgbClr val="C00000"/>
                    </a:solidFill>
                    <a:latin typeface="Buxton Sketch" panose="03080500000500000004" pitchFamily="66" charset="0"/>
                  </a:rPr>
                  <a:t> ways</a:t>
                </a:r>
              </a:p>
              <a:p>
                <a:r>
                  <a:rPr lang="en-US" dirty="0">
                    <a:solidFill>
                      <a:srgbClr val="C00000"/>
                    </a:solidFill>
                    <a:latin typeface="Buxton Sketch" panose="03080500000500000004" pitchFamily="66" charset="0"/>
                  </a:rPr>
                  <a:t>2 places are fixed. We are left with 9 places. In how many ways we can place A?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9</m:t>
                            </m:r>
                          </m:e>
                          <m:e>
                            <m:r>
                              <a:rPr lang="en-US" b="0" i="1" smtClean="0">
                                <a:latin typeface="Cambria Math" panose="02040503050406030204" pitchFamily="18" charset="0"/>
                              </a:rPr>
                              <m:t>2</m:t>
                            </m:r>
                          </m:e>
                        </m:eqArr>
                      </m:e>
                    </m:d>
                  </m:oMath>
                </a14:m>
                <a:r>
                  <a:rPr lang="en-US" b="0" i="0" dirty="0">
                    <a:solidFill>
                      <a:srgbClr val="C00000"/>
                    </a:solidFill>
                    <a:latin typeface="+mj-lt"/>
                  </a:rPr>
                  <a:t> …so far total ways are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11</m:t>
                            </m:r>
                          </m:e>
                          <m:e>
                            <m:r>
                              <a:rPr lang="en-US" b="0" i="1" smtClean="0">
                                <a:latin typeface="Cambria Math" panose="02040503050406030204" pitchFamily="18" charset="0"/>
                              </a:rPr>
                              <m:t>2</m:t>
                            </m:r>
                          </m:e>
                        </m:eqArr>
                      </m:e>
                    </m:d>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9</m:t>
                            </m:r>
                          </m:e>
                          <m:e>
                            <m:r>
                              <a:rPr lang="en-US" b="0" i="1" smtClean="0">
                                <a:latin typeface="Cambria Math" panose="02040503050406030204" pitchFamily="18" charset="0"/>
                              </a:rPr>
                              <m:t>2</m:t>
                            </m:r>
                          </m:e>
                        </m:eqArr>
                      </m:e>
                    </m:d>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11!</m:t>
                        </m:r>
                      </m:num>
                      <m:den>
                        <m:r>
                          <a:rPr lang="en-US" i="1">
                            <a:latin typeface="Cambria Math" panose="02040503050406030204" pitchFamily="18" charset="0"/>
                          </a:rPr>
                          <m:t>2!9!</m:t>
                        </m:r>
                      </m:den>
                    </m:f>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9!</m:t>
                        </m:r>
                      </m:num>
                      <m:den>
                        <m:r>
                          <a:rPr lang="en-US" i="1">
                            <a:latin typeface="Cambria Math" panose="02040503050406030204" pitchFamily="18" charset="0"/>
                          </a:rPr>
                          <m:t>2!7!</m:t>
                        </m:r>
                      </m:den>
                    </m:f>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11!</m:t>
                        </m:r>
                      </m:num>
                      <m:den>
                        <m:r>
                          <a:rPr lang="en-US" i="1">
                            <a:latin typeface="Cambria Math" panose="02040503050406030204" pitchFamily="18" charset="0"/>
                          </a:rPr>
                          <m:t>2!2!7!</m:t>
                        </m:r>
                      </m:den>
                    </m:f>
                  </m:oMath>
                </a14:m>
                <a:endParaRPr lang="en-US" b="0" i="0" dirty="0">
                  <a:solidFill>
                    <a:srgbClr val="C00000"/>
                  </a:solidFill>
                  <a:latin typeface="+mj-lt"/>
                </a:endParaRPr>
              </a:p>
              <a:p>
                <a:r>
                  <a:rPr lang="en-US" dirty="0">
                    <a:solidFill>
                      <a:srgbClr val="C00000"/>
                    </a:solidFill>
                    <a:latin typeface="Buxton Sketch" panose="03080500000500000004" pitchFamily="66" charset="0"/>
                  </a:rPr>
                  <a:t>Now, for T, we have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7</m:t>
                            </m:r>
                          </m:e>
                          <m:e>
                            <m:r>
                              <a:rPr lang="en-US" b="0" i="1" smtClean="0">
                                <a:latin typeface="Cambria Math" panose="02040503050406030204" pitchFamily="18" charset="0"/>
                              </a:rPr>
                              <m:t>2</m:t>
                            </m:r>
                          </m:e>
                        </m:eqArr>
                      </m:e>
                    </m:d>
                  </m:oMath>
                </a14:m>
                <a:r>
                  <a:rPr lang="en-US" dirty="0">
                    <a:solidFill>
                      <a:srgbClr val="C00000"/>
                    </a:solidFill>
                    <a:latin typeface="Buxton Sketch" panose="03080500000500000004" pitchFamily="66" charset="0"/>
                  </a:rPr>
                  <a:t> ways to place</a:t>
                </a:r>
              </a:p>
              <a:p>
                <a:r>
                  <a:rPr lang="en-US" dirty="0">
                    <a:solidFill>
                      <a:srgbClr val="C00000"/>
                    </a:solidFill>
                    <a:latin typeface="Buxton Sketch" panose="03080500000500000004" pitchFamily="66" charset="0"/>
                  </a:rPr>
                  <a:t>Now we are left with 5 places. So all </a:t>
                </a:r>
                <a:r>
                  <a:rPr lang="en-US" dirty="0" err="1">
                    <a:solidFill>
                      <a:srgbClr val="C00000"/>
                    </a:solidFill>
                    <a:latin typeface="Buxton Sketch" panose="03080500000500000004" pitchFamily="66" charset="0"/>
                  </a:rPr>
                  <a:t>reast</a:t>
                </a:r>
                <a:r>
                  <a:rPr lang="en-US" dirty="0">
                    <a:solidFill>
                      <a:srgbClr val="C00000"/>
                    </a:solidFill>
                    <a:latin typeface="Buxton Sketch" panose="03080500000500000004" pitchFamily="66" charset="0"/>
                  </a:rPr>
                  <a:t> of the letters have choices: </a:t>
                </a:r>
                <a14:m>
                  <m:oMath xmlns:m="http://schemas.openxmlformats.org/officeDocument/2006/math">
                    <m:r>
                      <a:rPr lang="en-US" b="0" i="1" smtClean="0">
                        <a:solidFill>
                          <a:srgbClr val="C00000"/>
                        </a:solidFill>
                        <a:latin typeface="Cambria Math" panose="02040503050406030204" pitchFamily="18" charset="0"/>
                      </a:rPr>
                      <m:t>5×4×⋯×1</m:t>
                    </m:r>
                  </m:oMath>
                </a14:m>
                <a:endParaRPr lang="en-US" dirty="0">
                  <a:solidFill>
                    <a:srgbClr val="C00000"/>
                  </a:solidFill>
                  <a:latin typeface="Buxton Sketch" panose="03080500000500000004" pitchFamily="66" charset="0"/>
                </a:endParaRPr>
              </a:p>
              <a:p>
                <a:r>
                  <a:rPr lang="en-US" dirty="0">
                    <a:solidFill>
                      <a:srgbClr val="C00000"/>
                    </a:solidFill>
                    <a:latin typeface="Buxton Sketch" panose="03080500000500000004" pitchFamily="66" charset="0"/>
                  </a:rPr>
                  <a:t>Final answer??? Multiply all these and simply to get answer like </a:t>
                </a:r>
                <a14:m>
                  <m:oMath xmlns:m="http://schemas.openxmlformats.org/officeDocument/2006/math">
                    <m:f>
                      <m:fPr>
                        <m:ctrlPr>
                          <a:rPr lang="en-US" b="0" i="1" smtClean="0">
                            <a:solidFill>
                              <a:srgbClr val="C00000"/>
                            </a:solidFill>
                            <a:latin typeface="Cambria Math" panose="02040503050406030204" pitchFamily="18" charset="0"/>
                          </a:rPr>
                        </m:ctrlPr>
                      </m:fPr>
                      <m:num>
                        <m:r>
                          <a:rPr lang="en-US" b="0" i="1" smtClean="0">
                            <a:solidFill>
                              <a:srgbClr val="C00000"/>
                            </a:solidFill>
                            <a:latin typeface="Cambria Math" panose="02040503050406030204" pitchFamily="18" charset="0"/>
                          </a:rPr>
                          <m:t>𝑁</m:t>
                        </m:r>
                        <m:r>
                          <a:rPr lang="en-US" b="0" i="1" smtClean="0">
                            <a:solidFill>
                              <a:srgbClr val="C00000"/>
                            </a:solidFill>
                            <a:latin typeface="Cambria Math" panose="02040503050406030204" pitchFamily="18" charset="0"/>
                          </a:rPr>
                          <m:t>!</m:t>
                        </m:r>
                      </m:num>
                      <m:den>
                        <m:r>
                          <a:rPr lang="en-US" b="0" i="1" smtClean="0">
                            <a:solidFill>
                              <a:srgbClr val="C00000"/>
                            </a:solidFill>
                            <a:latin typeface="Cambria Math" panose="02040503050406030204" pitchFamily="18" charset="0"/>
                          </a:rPr>
                          <m:t>𝑎</m:t>
                        </m:r>
                        <m:r>
                          <a:rPr lang="en-US" b="0" i="1" smtClean="0">
                            <a:solidFill>
                              <a:srgbClr val="C00000"/>
                            </a:solidFill>
                            <a:latin typeface="Cambria Math" panose="02040503050406030204" pitchFamily="18" charset="0"/>
                          </a:rPr>
                          <m:t>!</m:t>
                        </m:r>
                        <m:r>
                          <a:rPr lang="en-US" b="0" i="1" smtClean="0">
                            <a:solidFill>
                              <a:srgbClr val="C00000"/>
                            </a:solidFill>
                            <a:latin typeface="Cambria Math" panose="02040503050406030204" pitchFamily="18" charset="0"/>
                          </a:rPr>
                          <m:t>𝑏</m:t>
                        </m:r>
                        <m:r>
                          <a:rPr lang="en-US" b="0" i="1" smtClean="0">
                            <a:solidFill>
                              <a:srgbClr val="C00000"/>
                            </a:solidFill>
                            <a:latin typeface="Cambria Math" panose="02040503050406030204" pitchFamily="18" charset="0"/>
                          </a:rPr>
                          <m:t>!</m:t>
                        </m:r>
                        <m:r>
                          <a:rPr lang="en-US" b="0" i="1" smtClean="0">
                            <a:solidFill>
                              <a:srgbClr val="C00000"/>
                            </a:solidFill>
                            <a:latin typeface="Cambria Math" panose="02040503050406030204" pitchFamily="18" charset="0"/>
                          </a:rPr>
                          <m:t>𝑐</m:t>
                        </m:r>
                        <m:r>
                          <a:rPr lang="en-US" b="0" i="1" smtClean="0">
                            <a:solidFill>
                              <a:srgbClr val="C00000"/>
                            </a:solidFill>
                            <a:latin typeface="Cambria Math" panose="02040503050406030204" pitchFamily="18" charset="0"/>
                          </a:rPr>
                          <m:t>!</m:t>
                        </m:r>
                      </m:den>
                    </m:f>
                    <m:r>
                      <a:rPr lang="en-US" b="0" i="1" smtClean="0">
                        <a:solidFill>
                          <a:srgbClr val="C00000"/>
                        </a:solidFill>
                        <a:latin typeface="Cambria Math" panose="02040503050406030204" pitchFamily="18" charset="0"/>
                      </a:rPr>
                      <m:t>=</m:t>
                    </m:r>
                    <m:f>
                      <m:fPr>
                        <m:ctrlPr>
                          <a:rPr lang="en-US" b="0" i="1" smtClean="0">
                            <a:solidFill>
                              <a:srgbClr val="C00000"/>
                            </a:solidFill>
                            <a:latin typeface="Cambria Math" panose="02040503050406030204" pitchFamily="18" charset="0"/>
                          </a:rPr>
                        </m:ctrlPr>
                      </m:fPr>
                      <m:num>
                        <m:r>
                          <a:rPr lang="en-US" b="0" i="1" smtClean="0">
                            <a:solidFill>
                              <a:srgbClr val="C00000"/>
                            </a:solidFill>
                            <a:latin typeface="Cambria Math" panose="02040503050406030204" pitchFamily="18" charset="0"/>
                          </a:rPr>
                          <m:t>11!</m:t>
                        </m:r>
                      </m:num>
                      <m:den>
                        <m:r>
                          <a:rPr lang="en-US" b="0" i="1" smtClean="0">
                            <a:solidFill>
                              <a:srgbClr val="C00000"/>
                            </a:solidFill>
                            <a:latin typeface="Cambria Math" panose="02040503050406030204" pitchFamily="18" charset="0"/>
                          </a:rPr>
                          <m:t>2!2!2!</m:t>
                        </m:r>
                      </m:den>
                    </m:f>
                  </m:oMath>
                </a14:m>
                <a:r>
                  <a:rPr lang="en-US" dirty="0">
                    <a:solidFill>
                      <a:srgbClr val="C00000"/>
                    </a:solidFill>
                    <a:latin typeface="Buxton Sketch" panose="03080500000500000004" pitchFamily="66" charset="0"/>
                  </a:rPr>
                  <a:t> etc.</a:t>
                </a:r>
              </a:p>
              <a:p>
                <a:endParaRPr lang="en-US" dirty="0">
                  <a:solidFill>
                    <a:srgbClr val="C00000"/>
                  </a:solidFill>
                  <a:latin typeface="Buxton Sketch" panose="03080500000500000004" pitchFamily="66" charset="0"/>
                </a:endParaRP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423081" y="1825625"/>
                <a:ext cx="11768919" cy="4875426"/>
              </a:xfrm>
              <a:blipFill>
                <a:blip r:embed="rId2"/>
                <a:stretch>
                  <a:fillRect l="-932" t="-2375" r="-466"/>
                </a:stretch>
              </a:blipFill>
            </p:spPr>
            <p:txBody>
              <a:bodyPr/>
              <a:lstStyle/>
              <a:p>
                <a:r>
                  <a:rPr lang="en-US">
                    <a:noFill/>
                  </a:rPr>
                  <a:t> </a:t>
                </a:r>
              </a:p>
            </p:txBody>
          </p:sp>
        </mc:Fallback>
      </mc:AlternateContent>
      <p:pic>
        <p:nvPicPr>
          <p:cNvPr id="5" name="Picture 4"/>
          <p:cNvPicPr>
            <a:picLocks noChangeAspect="1"/>
          </p:cNvPicPr>
          <p:nvPr/>
        </p:nvPicPr>
        <p:blipFill>
          <a:blip r:embed="rId3"/>
          <a:stretch>
            <a:fillRect/>
          </a:stretch>
        </p:blipFill>
        <p:spPr>
          <a:xfrm>
            <a:off x="862043" y="824249"/>
            <a:ext cx="10491757" cy="767086"/>
          </a:xfrm>
          <a:prstGeom prst="rect">
            <a:avLst/>
          </a:prstGeom>
        </p:spPr>
      </p:pic>
    </p:spTree>
    <p:extLst>
      <p:ext uri="{BB962C8B-B14F-4D97-AF65-F5344CB8AC3E}">
        <p14:creationId xmlns:p14="http://schemas.microsoft.com/office/powerpoint/2010/main" val="8206375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081" y="1825625"/>
            <a:ext cx="11768919" cy="4875426"/>
          </a:xfrm>
        </p:spPr>
        <p:txBody>
          <a:bodyPr>
            <a:normAutofit/>
          </a:bodyPr>
          <a:lstStyle/>
          <a:p>
            <a:pPr marL="0" indent="0" algn="ctr">
              <a:buNone/>
            </a:pPr>
            <a:r>
              <a:rPr lang="en-US" sz="4400" dirty="0">
                <a:solidFill>
                  <a:srgbClr val="C00000"/>
                </a:solidFill>
                <a:latin typeface="Buxton Sketch" panose="03080500000500000004" pitchFamily="66" charset="0"/>
              </a:rPr>
              <a:t>ANNAGRAMS</a:t>
            </a:r>
          </a:p>
          <a:p>
            <a:pPr marL="0" indent="0">
              <a:buNone/>
            </a:pPr>
            <a:r>
              <a:rPr lang="en-US" dirty="0">
                <a:solidFill>
                  <a:srgbClr val="C00000"/>
                </a:solidFill>
                <a:latin typeface="Buxton Sketch" panose="03080500000500000004" pitchFamily="66" charset="0"/>
              </a:rPr>
              <a:t>Which anagrams we may make with </a:t>
            </a:r>
            <a:r>
              <a:rPr lang="en-US" b="1" dirty="0">
                <a:solidFill>
                  <a:srgbClr val="7030A0"/>
                </a:solidFill>
                <a:latin typeface="Buxton Sketch" panose="03080500000500000004" pitchFamily="66" charset="0"/>
              </a:rPr>
              <a:t>COMBINATORICS</a:t>
            </a:r>
            <a:r>
              <a:rPr lang="en-US" dirty="0">
                <a:solidFill>
                  <a:srgbClr val="C00000"/>
                </a:solidFill>
                <a:latin typeface="Buxton Sketch" panose="03080500000500000004" pitchFamily="66" charset="0"/>
              </a:rPr>
              <a:t>?</a:t>
            </a:r>
          </a:p>
          <a:p>
            <a:pPr marL="0" indent="0" algn="ctr">
              <a:buNone/>
            </a:pPr>
            <a:r>
              <a:rPr lang="en-US" sz="4000" b="1" dirty="0">
                <a:solidFill>
                  <a:srgbClr val="FF0000"/>
                </a:solidFill>
                <a:latin typeface="Bradley Hand ITC" panose="03070402050302030203" pitchFamily="66" charset="0"/>
              </a:rPr>
              <a:t>HOW MANY?</a:t>
            </a:r>
          </a:p>
          <a:p>
            <a:pPr marL="0" indent="0">
              <a:buNone/>
            </a:pPr>
            <a:r>
              <a:rPr lang="en-US" sz="4000" dirty="0">
                <a:solidFill>
                  <a:srgbClr val="C00000"/>
                </a:solidFill>
                <a:latin typeface="Buxton Sketch" panose="03080500000500000004" pitchFamily="66" charset="0"/>
              </a:rPr>
              <a:t>We have 13 letters in total – C:2, O:2, I:2, M:1, B:1, N:1, A:1, T:1, R:1, S:1  </a:t>
            </a:r>
          </a:p>
        </p:txBody>
      </p:sp>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Anagrams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3.3 of textbook)</a:t>
            </a:r>
          </a:p>
        </p:txBody>
      </p:sp>
    </p:spTree>
    <p:extLst>
      <p:ext uri="{BB962C8B-B14F-4D97-AF65-F5344CB8AC3E}">
        <p14:creationId xmlns:p14="http://schemas.microsoft.com/office/powerpoint/2010/main" val="6707984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23081" y="1825625"/>
                <a:ext cx="11768919" cy="4875426"/>
              </a:xfrm>
            </p:spPr>
            <p:txBody>
              <a:bodyPr>
                <a:normAutofit/>
              </a:bodyPr>
              <a:lstStyle/>
              <a:p>
                <a:pPr marL="0" indent="0" algn="ctr">
                  <a:buNone/>
                </a:pPr>
                <a:r>
                  <a:rPr lang="en-US" sz="4400" dirty="0">
                    <a:solidFill>
                      <a:srgbClr val="C00000"/>
                    </a:solidFill>
                    <a:latin typeface="Buxton Sketch" panose="03080500000500000004" pitchFamily="66" charset="0"/>
                  </a:rPr>
                  <a:t>ANNAGRAMS</a:t>
                </a:r>
              </a:p>
              <a:p>
                <a:pPr marL="0" indent="0">
                  <a:buNone/>
                </a:pPr>
                <a:r>
                  <a:rPr lang="en-US" dirty="0">
                    <a:solidFill>
                      <a:srgbClr val="C00000"/>
                    </a:solidFill>
                    <a:latin typeface="Buxton Sketch" panose="03080500000500000004" pitchFamily="66" charset="0"/>
                  </a:rPr>
                  <a:t>Which anagrams we may make with </a:t>
                </a:r>
                <a:r>
                  <a:rPr lang="en-US" b="1" dirty="0">
                    <a:solidFill>
                      <a:srgbClr val="7030A0"/>
                    </a:solidFill>
                    <a:latin typeface="Buxton Sketch" panose="03080500000500000004" pitchFamily="66" charset="0"/>
                  </a:rPr>
                  <a:t>COMBINATORICS</a:t>
                </a:r>
                <a:r>
                  <a:rPr lang="en-US" dirty="0">
                    <a:solidFill>
                      <a:srgbClr val="C00000"/>
                    </a:solidFill>
                    <a:latin typeface="Buxton Sketch" panose="03080500000500000004" pitchFamily="66" charset="0"/>
                  </a:rPr>
                  <a:t>?</a:t>
                </a:r>
              </a:p>
              <a:p>
                <a:pPr marL="0" indent="0" algn="ctr">
                  <a:buNone/>
                </a:pPr>
                <a:r>
                  <a:rPr lang="en-US" sz="4000" b="1" dirty="0">
                    <a:solidFill>
                      <a:srgbClr val="FF0000"/>
                    </a:solidFill>
                    <a:latin typeface="Bradley Hand ITC" panose="03070402050302030203" pitchFamily="66" charset="0"/>
                  </a:rPr>
                  <a:t>HOW MANY?</a:t>
                </a:r>
              </a:p>
              <a:p>
                <a:pPr marL="0" indent="0">
                  <a:buNone/>
                </a:pPr>
                <a:r>
                  <a:rPr lang="en-US" sz="4000" dirty="0">
                    <a:solidFill>
                      <a:srgbClr val="C00000"/>
                    </a:solidFill>
                    <a:latin typeface="Buxton Sketch" panose="03080500000500000004" pitchFamily="66" charset="0"/>
                  </a:rPr>
                  <a:t>We have 13 letters in total – C:2, O:2, I:2, M:1, B:1, N:1, A:1, T:1, R:1, S:1  </a:t>
                </a:r>
              </a:p>
              <a:p>
                <a:pPr marL="0" indent="0">
                  <a:buNone/>
                </a:pPr>
                <a:r>
                  <a:rPr lang="en-US" sz="4000" dirty="0">
                    <a:solidFill>
                      <a:srgbClr val="7030A0"/>
                    </a:solidFill>
                    <a:latin typeface="Buxton Sketch" panose="03080500000500000004" pitchFamily="66" charset="0"/>
                  </a:rPr>
                  <a:t>Possible anagrams: </a:t>
                </a:r>
                <a14:m>
                  <m:oMath xmlns:m="http://schemas.openxmlformats.org/officeDocument/2006/math">
                    <m:f>
                      <m:fPr>
                        <m:ctrlPr>
                          <a:rPr lang="en-US" sz="4000" i="1">
                            <a:solidFill>
                              <a:srgbClr val="C00000"/>
                            </a:solidFill>
                            <a:latin typeface="Cambria Math" panose="02040503050406030204" pitchFamily="18" charset="0"/>
                          </a:rPr>
                        </m:ctrlPr>
                      </m:fPr>
                      <m:num>
                        <m:r>
                          <a:rPr lang="en-US" sz="4000" i="1">
                            <a:solidFill>
                              <a:srgbClr val="C00000"/>
                            </a:solidFill>
                            <a:latin typeface="Cambria Math" panose="02040503050406030204" pitchFamily="18" charset="0"/>
                          </a:rPr>
                          <m:t>𝑁</m:t>
                        </m:r>
                        <m:r>
                          <a:rPr lang="en-US" sz="4000" i="1">
                            <a:solidFill>
                              <a:srgbClr val="C00000"/>
                            </a:solidFill>
                            <a:latin typeface="Cambria Math" panose="02040503050406030204" pitchFamily="18" charset="0"/>
                          </a:rPr>
                          <m:t>!</m:t>
                        </m:r>
                      </m:num>
                      <m:den>
                        <m:sSub>
                          <m:sSubPr>
                            <m:ctrlPr>
                              <a:rPr lang="en-US" sz="4000" b="0" i="1" smtClean="0">
                                <a:solidFill>
                                  <a:srgbClr val="C00000"/>
                                </a:solidFill>
                                <a:latin typeface="Cambria Math" panose="02040503050406030204" pitchFamily="18" charset="0"/>
                              </a:rPr>
                            </m:ctrlPr>
                          </m:sSubPr>
                          <m:e>
                            <m:r>
                              <a:rPr lang="en-US" sz="4000" b="0" i="1" smtClean="0">
                                <a:solidFill>
                                  <a:srgbClr val="C00000"/>
                                </a:solidFill>
                                <a:latin typeface="Cambria Math" panose="02040503050406030204" pitchFamily="18" charset="0"/>
                              </a:rPr>
                              <m:t>𝑛</m:t>
                            </m:r>
                          </m:e>
                          <m:sub>
                            <m:r>
                              <a:rPr lang="en-US" sz="4000" b="0" i="1" smtClean="0">
                                <a:solidFill>
                                  <a:srgbClr val="C00000"/>
                                </a:solidFill>
                                <a:latin typeface="Cambria Math" panose="02040503050406030204" pitchFamily="18" charset="0"/>
                              </a:rPr>
                              <m:t>𝑐</m:t>
                            </m:r>
                          </m:sub>
                        </m:sSub>
                        <m:r>
                          <a:rPr lang="en-US" sz="4000" i="1">
                            <a:solidFill>
                              <a:srgbClr val="C00000"/>
                            </a:solidFill>
                            <a:latin typeface="Cambria Math" panose="02040503050406030204" pitchFamily="18" charset="0"/>
                          </a:rPr>
                          <m:t>!</m:t>
                        </m:r>
                        <m:r>
                          <a:rPr lang="en-US" sz="4000" b="0" i="1" smtClean="0">
                            <a:solidFill>
                              <a:srgbClr val="C00000"/>
                            </a:solidFill>
                            <a:latin typeface="Cambria Math" panose="02040503050406030204" pitchFamily="18" charset="0"/>
                          </a:rPr>
                          <m:t> </m:t>
                        </m:r>
                        <m:sSub>
                          <m:sSubPr>
                            <m:ctrlPr>
                              <a:rPr lang="en-US" sz="4000" b="0" i="1" smtClean="0">
                                <a:solidFill>
                                  <a:srgbClr val="C00000"/>
                                </a:solidFill>
                                <a:latin typeface="Cambria Math" panose="02040503050406030204" pitchFamily="18" charset="0"/>
                              </a:rPr>
                            </m:ctrlPr>
                          </m:sSubPr>
                          <m:e>
                            <m:r>
                              <a:rPr lang="en-US" sz="4000" b="0" i="1" smtClean="0">
                                <a:solidFill>
                                  <a:srgbClr val="C00000"/>
                                </a:solidFill>
                                <a:latin typeface="Cambria Math" panose="02040503050406030204" pitchFamily="18" charset="0"/>
                              </a:rPr>
                              <m:t>𝑛</m:t>
                            </m:r>
                          </m:e>
                          <m:sub>
                            <m:r>
                              <a:rPr lang="en-US" sz="4000" b="0" i="1" smtClean="0">
                                <a:solidFill>
                                  <a:srgbClr val="C00000"/>
                                </a:solidFill>
                                <a:latin typeface="Cambria Math" panose="02040503050406030204" pitchFamily="18" charset="0"/>
                              </a:rPr>
                              <m:t>𝑜</m:t>
                            </m:r>
                          </m:sub>
                        </m:sSub>
                        <m:r>
                          <a:rPr lang="en-US" sz="4000" b="0" i="1" smtClean="0">
                            <a:solidFill>
                              <a:srgbClr val="C00000"/>
                            </a:solidFill>
                            <a:latin typeface="Cambria Math" panose="02040503050406030204" pitchFamily="18" charset="0"/>
                          </a:rPr>
                          <m:t>!</m:t>
                        </m:r>
                        <m:sSub>
                          <m:sSubPr>
                            <m:ctrlPr>
                              <a:rPr lang="en-US" sz="4000" b="0" i="1" smtClean="0">
                                <a:solidFill>
                                  <a:srgbClr val="C00000"/>
                                </a:solidFill>
                                <a:latin typeface="Cambria Math" panose="02040503050406030204" pitchFamily="18" charset="0"/>
                              </a:rPr>
                            </m:ctrlPr>
                          </m:sSubPr>
                          <m:e>
                            <m:r>
                              <a:rPr lang="en-US" sz="4000" b="0" i="1" smtClean="0">
                                <a:solidFill>
                                  <a:srgbClr val="C00000"/>
                                </a:solidFill>
                                <a:latin typeface="Cambria Math" panose="02040503050406030204" pitchFamily="18" charset="0"/>
                              </a:rPr>
                              <m:t> </m:t>
                            </m:r>
                            <m:r>
                              <a:rPr lang="en-US" sz="4000" b="0" i="1" smtClean="0">
                                <a:solidFill>
                                  <a:srgbClr val="C00000"/>
                                </a:solidFill>
                                <a:latin typeface="Cambria Math" panose="02040503050406030204" pitchFamily="18" charset="0"/>
                              </a:rPr>
                              <m:t>𝑛</m:t>
                            </m:r>
                          </m:e>
                          <m:sub>
                            <m:r>
                              <a:rPr lang="en-US" sz="4000" b="0" i="1" smtClean="0">
                                <a:solidFill>
                                  <a:srgbClr val="C00000"/>
                                </a:solidFill>
                                <a:latin typeface="Cambria Math" panose="02040503050406030204" pitchFamily="18" charset="0"/>
                              </a:rPr>
                              <m:t>𝑖</m:t>
                            </m:r>
                          </m:sub>
                        </m:sSub>
                        <m:r>
                          <a:rPr lang="en-US" sz="4000" i="1">
                            <a:solidFill>
                              <a:srgbClr val="C00000"/>
                            </a:solidFill>
                            <a:latin typeface="Cambria Math" panose="02040503050406030204" pitchFamily="18" charset="0"/>
                          </a:rPr>
                          <m:t>!</m:t>
                        </m:r>
                        <m:r>
                          <a:rPr lang="en-US" sz="4000" b="0" i="1" smtClean="0">
                            <a:solidFill>
                              <a:srgbClr val="C00000"/>
                            </a:solidFill>
                            <a:latin typeface="Cambria Math" panose="02040503050406030204" pitchFamily="18" charset="0"/>
                          </a:rPr>
                          <m:t> </m:t>
                        </m:r>
                        <m:sSub>
                          <m:sSubPr>
                            <m:ctrlPr>
                              <a:rPr lang="en-US" sz="4000" b="0" i="1" smtClean="0">
                                <a:solidFill>
                                  <a:srgbClr val="C00000"/>
                                </a:solidFill>
                                <a:latin typeface="Cambria Math" panose="02040503050406030204" pitchFamily="18" charset="0"/>
                              </a:rPr>
                            </m:ctrlPr>
                          </m:sSubPr>
                          <m:e>
                            <m:r>
                              <a:rPr lang="en-US" sz="4000" b="0" i="1" smtClean="0">
                                <a:solidFill>
                                  <a:srgbClr val="C00000"/>
                                </a:solidFill>
                                <a:latin typeface="Cambria Math" panose="02040503050406030204" pitchFamily="18" charset="0"/>
                              </a:rPr>
                              <m:t>𝑛</m:t>
                            </m:r>
                          </m:e>
                          <m:sub>
                            <m:r>
                              <a:rPr lang="en-US" sz="4000" b="0" i="1" smtClean="0">
                                <a:solidFill>
                                  <a:srgbClr val="C00000"/>
                                </a:solidFill>
                                <a:latin typeface="Cambria Math" panose="02040503050406030204" pitchFamily="18" charset="0"/>
                              </a:rPr>
                              <m:t>𝑚</m:t>
                            </m:r>
                          </m:sub>
                        </m:sSub>
                        <m:r>
                          <a:rPr lang="en-US" sz="4000" b="0" i="1" smtClean="0">
                            <a:solidFill>
                              <a:srgbClr val="C00000"/>
                            </a:solidFill>
                            <a:latin typeface="Cambria Math" panose="02040503050406030204" pitchFamily="18" charset="0"/>
                          </a:rPr>
                          <m:t>!</m:t>
                        </m:r>
                        <m:sSub>
                          <m:sSubPr>
                            <m:ctrlPr>
                              <a:rPr lang="en-US" sz="4000" b="0" i="1" smtClean="0">
                                <a:solidFill>
                                  <a:srgbClr val="C00000"/>
                                </a:solidFill>
                                <a:latin typeface="Cambria Math" panose="02040503050406030204" pitchFamily="18" charset="0"/>
                              </a:rPr>
                            </m:ctrlPr>
                          </m:sSubPr>
                          <m:e>
                            <m:r>
                              <a:rPr lang="en-US" sz="4000" b="0" i="1" smtClean="0">
                                <a:solidFill>
                                  <a:srgbClr val="C00000"/>
                                </a:solidFill>
                                <a:latin typeface="Cambria Math" panose="02040503050406030204" pitchFamily="18" charset="0"/>
                              </a:rPr>
                              <m:t>𝑛</m:t>
                            </m:r>
                          </m:e>
                          <m:sub>
                            <m:r>
                              <a:rPr lang="en-US" sz="4000" b="0" i="1" smtClean="0">
                                <a:solidFill>
                                  <a:srgbClr val="C00000"/>
                                </a:solidFill>
                                <a:latin typeface="Cambria Math" panose="02040503050406030204" pitchFamily="18" charset="0"/>
                              </a:rPr>
                              <m:t>𝑏</m:t>
                            </m:r>
                          </m:sub>
                        </m:sSub>
                        <m:r>
                          <a:rPr lang="en-US" sz="4000" b="0" i="1" smtClean="0">
                            <a:solidFill>
                              <a:srgbClr val="C00000"/>
                            </a:solidFill>
                            <a:latin typeface="Cambria Math" panose="02040503050406030204" pitchFamily="18" charset="0"/>
                          </a:rPr>
                          <m:t>!</m:t>
                        </m:r>
                        <m:sSub>
                          <m:sSubPr>
                            <m:ctrlPr>
                              <a:rPr lang="en-US" sz="4000" b="0" i="1" smtClean="0">
                                <a:solidFill>
                                  <a:srgbClr val="C00000"/>
                                </a:solidFill>
                                <a:latin typeface="Cambria Math" panose="02040503050406030204" pitchFamily="18" charset="0"/>
                              </a:rPr>
                            </m:ctrlPr>
                          </m:sSubPr>
                          <m:e>
                            <m:r>
                              <a:rPr lang="en-US" sz="4000" b="0" i="1" smtClean="0">
                                <a:solidFill>
                                  <a:srgbClr val="C00000"/>
                                </a:solidFill>
                                <a:latin typeface="Cambria Math" panose="02040503050406030204" pitchFamily="18" charset="0"/>
                              </a:rPr>
                              <m:t>𝑛</m:t>
                            </m:r>
                          </m:e>
                          <m:sub>
                            <m:r>
                              <a:rPr lang="en-US" sz="4000" b="0" i="1" smtClean="0">
                                <a:solidFill>
                                  <a:srgbClr val="C00000"/>
                                </a:solidFill>
                                <a:latin typeface="Cambria Math" panose="02040503050406030204" pitchFamily="18" charset="0"/>
                              </a:rPr>
                              <m:t>𝑛</m:t>
                            </m:r>
                          </m:sub>
                        </m:sSub>
                        <m:r>
                          <a:rPr lang="en-US" sz="4000" b="0" i="1" smtClean="0">
                            <a:solidFill>
                              <a:srgbClr val="C00000"/>
                            </a:solidFill>
                            <a:latin typeface="Cambria Math" panose="02040503050406030204" pitchFamily="18" charset="0"/>
                          </a:rPr>
                          <m:t>!</m:t>
                        </m:r>
                        <m:sSub>
                          <m:sSubPr>
                            <m:ctrlPr>
                              <a:rPr lang="en-US" sz="4000" b="0" i="1" smtClean="0">
                                <a:solidFill>
                                  <a:srgbClr val="C00000"/>
                                </a:solidFill>
                                <a:latin typeface="Cambria Math" panose="02040503050406030204" pitchFamily="18" charset="0"/>
                              </a:rPr>
                            </m:ctrlPr>
                          </m:sSubPr>
                          <m:e>
                            <m:r>
                              <a:rPr lang="en-US" sz="4000" b="0" i="1" smtClean="0">
                                <a:solidFill>
                                  <a:srgbClr val="C00000"/>
                                </a:solidFill>
                                <a:latin typeface="Cambria Math" panose="02040503050406030204" pitchFamily="18" charset="0"/>
                              </a:rPr>
                              <m:t>𝑛</m:t>
                            </m:r>
                          </m:e>
                          <m:sub>
                            <m:r>
                              <a:rPr lang="en-US" sz="4000" b="0" i="1" smtClean="0">
                                <a:solidFill>
                                  <a:srgbClr val="C00000"/>
                                </a:solidFill>
                                <a:latin typeface="Cambria Math" panose="02040503050406030204" pitchFamily="18" charset="0"/>
                              </a:rPr>
                              <m:t>𝑎</m:t>
                            </m:r>
                          </m:sub>
                        </m:sSub>
                        <m:r>
                          <a:rPr lang="en-US" sz="4000" b="0" i="1" smtClean="0">
                            <a:solidFill>
                              <a:srgbClr val="C00000"/>
                            </a:solidFill>
                            <a:latin typeface="Cambria Math" panose="02040503050406030204" pitchFamily="18" charset="0"/>
                          </a:rPr>
                          <m:t>!</m:t>
                        </m:r>
                        <m:sSub>
                          <m:sSubPr>
                            <m:ctrlPr>
                              <a:rPr lang="en-US" sz="4000" b="0" i="1" smtClean="0">
                                <a:solidFill>
                                  <a:srgbClr val="C00000"/>
                                </a:solidFill>
                                <a:latin typeface="Cambria Math" panose="02040503050406030204" pitchFamily="18" charset="0"/>
                              </a:rPr>
                            </m:ctrlPr>
                          </m:sSubPr>
                          <m:e>
                            <m:r>
                              <a:rPr lang="en-US" sz="4000" b="0" i="1" smtClean="0">
                                <a:solidFill>
                                  <a:srgbClr val="C00000"/>
                                </a:solidFill>
                                <a:latin typeface="Cambria Math" panose="02040503050406030204" pitchFamily="18" charset="0"/>
                              </a:rPr>
                              <m:t>𝑛</m:t>
                            </m:r>
                          </m:e>
                          <m:sub>
                            <m:r>
                              <a:rPr lang="en-US" sz="4000" b="0" i="1" smtClean="0">
                                <a:solidFill>
                                  <a:srgbClr val="C00000"/>
                                </a:solidFill>
                                <a:latin typeface="Cambria Math" panose="02040503050406030204" pitchFamily="18" charset="0"/>
                              </a:rPr>
                              <m:t>𝑡</m:t>
                            </m:r>
                          </m:sub>
                        </m:sSub>
                        <m:r>
                          <a:rPr lang="en-US" sz="4000" b="0" i="1" smtClean="0">
                            <a:solidFill>
                              <a:srgbClr val="C00000"/>
                            </a:solidFill>
                            <a:latin typeface="Cambria Math" panose="02040503050406030204" pitchFamily="18" charset="0"/>
                          </a:rPr>
                          <m:t>!</m:t>
                        </m:r>
                        <m:sSub>
                          <m:sSubPr>
                            <m:ctrlPr>
                              <a:rPr lang="en-US" sz="4000" b="0" i="1" smtClean="0">
                                <a:solidFill>
                                  <a:srgbClr val="C00000"/>
                                </a:solidFill>
                                <a:latin typeface="Cambria Math" panose="02040503050406030204" pitchFamily="18" charset="0"/>
                              </a:rPr>
                            </m:ctrlPr>
                          </m:sSubPr>
                          <m:e>
                            <m:r>
                              <a:rPr lang="en-US" sz="4000" b="0" i="1" smtClean="0">
                                <a:solidFill>
                                  <a:srgbClr val="C00000"/>
                                </a:solidFill>
                                <a:latin typeface="Cambria Math" panose="02040503050406030204" pitchFamily="18" charset="0"/>
                              </a:rPr>
                              <m:t>𝑛</m:t>
                            </m:r>
                          </m:e>
                          <m:sub>
                            <m:r>
                              <a:rPr lang="en-US" sz="4000" b="0" i="1" smtClean="0">
                                <a:solidFill>
                                  <a:srgbClr val="C00000"/>
                                </a:solidFill>
                                <a:latin typeface="Cambria Math" panose="02040503050406030204" pitchFamily="18" charset="0"/>
                              </a:rPr>
                              <m:t>𝑟</m:t>
                            </m:r>
                          </m:sub>
                        </m:sSub>
                        <m:r>
                          <a:rPr lang="en-US" sz="4000" b="0" i="1" smtClean="0">
                            <a:solidFill>
                              <a:srgbClr val="C00000"/>
                            </a:solidFill>
                            <a:latin typeface="Cambria Math" panose="02040503050406030204" pitchFamily="18" charset="0"/>
                          </a:rPr>
                          <m:t>!</m:t>
                        </m:r>
                        <m:sSub>
                          <m:sSubPr>
                            <m:ctrlPr>
                              <a:rPr lang="en-US" sz="4000" b="0" i="1" smtClean="0">
                                <a:solidFill>
                                  <a:srgbClr val="C00000"/>
                                </a:solidFill>
                                <a:latin typeface="Cambria Math" panose="02040503050406030204" pitchFamily="18" charset="0"/>
                              </a:rPr>
                            </m:ctrlPr>
                          </m:sSubPr>
                          <m:e>
                            <m:r>
                              <a:rPr lang="en-US" sz="4000" b="0" i="1" smtClean="0">
                                <a:solidFill>
                                  <a:srgbClr val="C00000"/>
                                </a:solidFill>
                                <a:latin typeface="Cambria Math" panose="02040503050406030204" pitchFamily="18" charset="0"/>
                              </a:rPr>
                              <m:t>𝑛</m:t>
                            </m:r>
                          </m:e>
                          <m:sub>
                            <m:r>
                              <a:rPr lang="en-US" sz="4000" b="0" i="1" smtClean="0">
                                <a:solidFill>
                                  <a:srgbClr val="C00000"/>
                                </a:solidFill>
                                <a:latin typeface="Cambria Math" panose="02040503050406030204" pitchFamily="18" charset="0"/>
                              </a:rPr>
                              <m:t>𝑠</m:t>
                            </m:r>
                          </m:sub>
                        </m:sSub>
                        <m:r>
                          <a:rPr lang="en-US" sz="4000" b="0" i="1" smtClean="0">
                            <a:solidFill>
                              <a:srgbClr val="C00000"/>
                            </a:solidFill>
                            <a:latin typeface="Cambria Math" panose="02040503050406030204" pitchFamily="18" charset="0"/>
                          </a:rPr>
                          <m:t>!</m:t>
                        </m:r>
                      </m:den>
                    </m:f>
                    <m:r>
                      <a:rPr lang="en-US" sz="4000" i="1">
                        <a:solidFill>
                          <a:srgbClr val="C00000"/>
                        </a:solidFill>
                        <a:latin typeface="Cambria Math" panose="02040503050406030204" pitchFamily="18" charset="0"/>
                      </a:rPr>
                      <m:t>=</m:t>
                    </m:r>
                    <m:f>
                      <m:fPr>
                        <m:ctrlPr>
                          <a:rPr lang="en-US" sz="4000" i="1">
                            <a:solidFill>
                              <a:srgbClr val="C00000"/>
                            </a:solidFill>
                            <a:latin typeface="Cambria Math" panose="02040503050406030204" pitchFamily="18" charset="0"/>
                          </a:rPr>
                        </m:ctrlPr>
                      </m:fPr>
                      <m:num>
                        <m:r>
                          <a:rPr lang="en-US" sz="4000" i="1">
                            <a:solidFill>
                              <a:srgbClr val="C00000"/>
                            </a:solidFill>
                            <a:latin typeface="Cambria Math" panose="02040503050406030204" pitchFamily="18" charset="0"/>
                          </a:rPr>
                          <m:t>1</m:t>
                        </m:r>
                        <m:r>
                          <a:rPr lang="en-US" sz="4000" b="0" i="1" smtClean="0">
                            <a:solidFill>
                              <a:srgbClr val="C00000"/>
                            </a:solidFill>
                            <a:latin typeface="Cambria Math" panose="02040503050406030204" pitchFamily="18" charset="0"/>
                          </a:rPr>
                          <m:t>3</m:t>
                        </m:r>
                        <m:r>
                          <a:rPr lang="en-US" sz="4000" i="1">
                            <a:solidFill>
                              <a:srgbClr val="C00000"/>
                            </a:solidFill>
                            <a:latin typeface="Cambria Math" panose="02040503050406030204" pitchFamily="18" charset="0"/>
                          </a:rPr>
                          <m:t>!</m:t>
                        </m:r>
                      </m:num>
                      <m:den>
                        <m:r>
                          <a:rPr lang="en-US" sz="4000" i="1">
                            <a:solidFill>
                              <a:srgbClr val="C00000"/>
                            </a:solidFill>
                            <a:latin typeface="Cambria Math" panose="02040503050406030204" pitchFamily="18" charset="0"/>
                          </a:rPr>
                          <m:t>2!2!2!</m:t>
                        </m:r>
                      </m:den>
                    </m:f>
                  </m:oMath>
                </a14:m>
                <a:r>
                  <a:rPr lang="en-US" sz="4000" dirty="0">
                    <a:solidFill>
                      <a:srgbClr val="C00000"/>
                    </a:solidFill>
                    <a:latin typeface="Buxton Sketch" panose="03080500000500000004" pitchFamily="66" charset="0"/>
                  </a:rPr>
                  <a:t> etc.</a:t>
                </a:r>
              </a:p>
              <a:p>
                <a:pPr marL="0" indent="0" algn="ctr">
                  <a:buNone/>
                </a:pPr>
                <a:endParaRPr lang="en-US" sz="4000" b="1" dirty="0">
                  <a:solidFill>
                    <a:srgbClr val="FF0000"/>
                  </a:solidFill>
                  <a:latin typeface="Bradley Hand ITC" panose="03070402050302030203" pitchFamily="66"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23081" y="1825625"/>
                <a:ext cx="11768919" cy="4875426"/>
              </a:xfrm>
              <a:blipFill rotWithShape="0">
                <a:blip r:embed="rId2"/>
                <a:stretch>
                  <a:fillRect l="-1813" t="-3625" r="-1036" b="-875"/>
                </a:stretch>
              </a:blipFill>
            </p:spPr>
            <p:txBody>
              <a:bodyPr/>
              <a:lstStyle/>
              <a:p>
                <a:r>
                  <a:rPr lang="en-US">
                    <a:noFill/>
                  </a:rPr>
                  <a:t> </a:t>
                </a:r>
              </a:p>
            </p:txBody>
          </p:sp>
        </mc:Fallback>
      </mc:AlternateContent>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Anagrams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3.3 of textbook)</a:t>
            </a:r>
          </a:p>
        </p:txBody>
      </p:sp>
    </p:spTree>
    <p:extLst>
      <p:ext uri="{BB962C8B-B14F-4D97-AF65-F5344CB8AC3E}">
        <p14:creationId xmlns:p14="http://schemas.microsoft.com/office/powerpoint/2010/main" val="884545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23081" y="1825625"/>
                <a:ext cx="11768919" cy="4875426"/>
              </a:xfrm>
            </p:spPr>
            <p:txBody>
              <a:bodyPr>
                <a:normAutofit/>
              </a:bodyPr>
              <a:lstStyle/>
              <a:p>
                <a:pPr marL="0" indent="0" algn="ctr">
                  <a:buNone/>
                </a:pPr>
                <a:r>
                  <a:rPr lang="en-US" sz="4400" dirty="0">
                    <a:solidFill>
                      <a:srgbClr val="C00000"/>
                    </a:solidFill>
                    <a:latin typeface="Buxton Sketch" panose="03080500000500000004" pitchFamily="66" charset="0"/>
                  </a:rPr>
                  <a:t>ANNAGRAMS</a:t>
                </a:r>
              </a:p>
              <a:p>
                <a:pPr marL="0" indent="0" algn="ctr">
                  <a:buNone/>
                </a:pPr>
                <a:r>
                  <a:rPr lang="en-US" sz="4000" b="1" dirty="0">
                    <a:solidFill>
                      <a:srgbClr val="FF0000"/>
                    </a:solidFill>
                    <a:latin typeface="Bradley Hand ITC" panose="03070402050302030203" pitchFamily="66" charset="0"/>
                  </a:rPr>
                  <a:t>Same as</a:t>
                </a:r>
              </a:p>
              <a:p>
                <a:pPr marL="0" indent="0" algn="ctr">
                  <a:buNone/>
                </a:pPr>
                <a:r>
                  <a:rPr lang="en-US" sz="4000" dirty="0">
                    <a:solidFill>
                      <a:srgbClr val="C00000"/>
                    </a:solidFill>
                    <a:latin typeface="Buxton Sketch" panose="03080500000500000004" pitchFamily="66" charset="0"/>
                  </a:rPr>
                  <a:t>Distributing </a:t>
                </a:r>
                <a14:m>
                  <m:oMath xmlns:m="http://schemas.openxmlformats.org/officeDocument/2006/math">
                    <m:r>
                      <a:rPr lang="en-US" sz="4000" i="1" dirty="0" smtClean="0">
                        <a:solidFill>
                          <a:srgbClr val="C00000"/>
                        </a:solidFill>
                        <a:latin typeface="Cambria Math" panose="02040503050406030204" pitchFamily="18" charset="0"/>
                      </a:rPr>
                      <m:t>𝑛</m:t>
                    </m:r>
                  </m:oMath>
                </a14:m>
                <a:r>
                  <a:rPr lang="en-US" sz="4000" dirty="0">
                    <a:solidFill>
                      <a:srgbClr val="C00000"/>
                    </a:solidFill>
                    <a:latin typeface="Buxton Sketch" panose="03080500000500000004" pitchFamily="66" charset="0"/>
                  </a:rPr>
                  <a:t> presents among </a:t>
                </a:r>
                <a14:m>
                  <m:oMath xmlns:m="http://schemas.openxmlformats.org/officeDocument/2006/math">
                    <m:r>
                      <a:rPr lang="en-US" sz="4000" i="1" dirty="0" smtClean="0">
                        <a:solidFill>
                          <a:srgbClr val="C00000"/>
                        </a:solidFill>
                        <a:latin typeface="Cambria Math" panose="02040503050406030204" pitchFamily="18" charset="0"/>
                      </a:rPr>
                      <m:t>𝑘</m:t>
                    </m:r>
                  </m:oMath>
                </a14:m>
                <a:r>
                  <a:rPr lang="en-US" sz="4000" dirty="0">
                    <a:solidFill>
                      <a:srgbClr val="C00000"/>
                    </a:solidFill>
                    <a:latin typeface="Buxton Sketch" panose="03080500000500000004" pitchFamily="66" charset="0"/>
                  </a:rPr>
                  <a:t> children</a:t>
                </a:r>
              </a:p>
              <a:p>
                <a:pPr marL="0" indent="0">
                  <a:buNone/>
                </a:pPr>
                <a:endParaRPr lang="en-US" sz="4000" b="1" dirty="0">
                  <a:solidFill>
                    <a:srgbClr val="7030A0"/>
                  </a:solidFill>
                  <a:latin typeface="Bradley Hand ITC" panose="03070402050302030203" pitchFamily="66" charset="0"/>
                </a:endParaRPr>
              </a:p>
              <a:p>
                <a:pPr marL="0" indent="0">
                  <a:buNone/>
                </a:pPr>
                <a:r>
                  <a:rPr lang="en-US" sz="4000" b="1" dirty="0">
                    <a:solidFill>
                      <a:srgbClr val="7030A0"/>
                    </a:solidFill>
                    <a:latin typeface="Bradley Hand ITC" panose="03070402050302030203" pitchFamily="66" charset="0"/>
                  </a:rPr>
                  <a:t>We may call it: </a:t>
                </a:r>
              </a:p>
              <a:p>
                <a:pPr marL="0" indent="0">
                  <a:buNone/>
                </a:pPr>
                <a:r>
                  <a:rPr lang="en-US" sz="4000" b="1" u="sng" dirty="0">
                    <a:solidFill>
                      <a:srgbClr val="7030A0"/>
                    </a:solidFill>
                    <a:latin typeface="Bradley Hand ITC" panose="03070402050302030203" pitchFamily="66" charset="0"/>
                  </a:rPr>
                  <a:t>Permutations with some objects indistinguishable</a:t>
                </a:r>
              </a:p>
              <a:p>
                <a:pPr marL="0" indent="0" algn="ctr">
                  <a:buNone/>
                </a:pPr>
                <a:endParaRPr lang="en-US" sz="4000" b="1" dirty="0">
                  <a:solidFill>
                    <a:srgbClr val="FF0000"/>
                  </a:solidFill>
                  <a:latin typeface="Bradley Hand ITC" panose="03070402050302030203" pitchFamily="66"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23081" y="1825625"/>
                <a:ext cx="11768919" cy="4875426"/>
              </a:xfrm>
              <a:blipFill rotWithShape="0">
                <a:blip r:embed="rId2"/>
                <a:stretch>
                  <a:fillRect l="-1813" t="-3625"/>
                </a:stretch>
              </a:blipFill>
            </p:spPr>
            <p:txBody>
              <a:bodyPr/>
              <a:lstStyle/>
              <a:p>
                <a:r>
                  <a:rPr lang="en-US">
                    <a:noFill/>
                  </a:rPr>
                  <a:t> </a:t>
                </a:r>
              </a:p>
            </p:txBody>
          </p:sp>
        </mc:Fallback>
      </mc:AlternateContent>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Anagrams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3.3 of textbook)</a:t>
            </a:r>
          </a:p>
        </p:txBody>
      </p:sp>
    </p:spTree>
    <p:extLst>
      <p:ext uri="{BB962C8B-B14F-4D97-AF65-F5344CB8AC3E}">
        <p14:creationId xmlns:p14="http://schemas.microsoft.com/office/powerpoint/2010/main" val="16310441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Gifts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4871389"/>
              </a:xfrm>
            </p:spPr>
            <p:txBody>
              <a:bodyPr>
                <a:normAutofit/>
              </a:bodyPr>
              <a:lstStyle/>
              <a:p>
                <a:pPr marL="0" indent="0">
                  <a:buNone/>
                </a:pPr>
                <a:r>
                  <a:rPr lang="en-US" dirty="0">
                    <a:solidFill>
                      <a:srgbClr val="7030A0"/>
                    </a:solidFill>
                    <a:latin typeface="Comic Sans MS" panose="030F0702030302020204" pitchFamily="66" charset="0"/>
                  </a:rPr>
                  <a:t>Suppose we have </a:t>
                </a:r>
                <a14:m>
                  <m:oMath xmlns:m="http://schemas.openxmlformats.org/officeDocument/2006/math">
                    <m:r>
                      <a:rPr lang="en-US" b="1" i="1" dirty="0" smtClean="0">
                        <a:solidFill>
                          <a:srgbClr val="FF0000"/>
                        </a:solidFill>
                        <a:latin typeface="Cambria Math" panose="02040503050406030204" pitchFamily="18" charset="0"/>
                      </a:rPr>
                      <m:t>𝒏</m:t>
                    </m:r>
                  </m:oMath>
                </a14:m>
                <a:r>
                  <a:rPr lang="en-US" i="1" dirty="0">
                    <a:solidFill>
                      <a:srgbClr val="7030A0"/>
                    </a:solidFill>
                    <a:latin typeface="Comic Sans MS" panose="030F0702030302020204" pitchFamily="66" charset="0"/>
                  </a:rPr>
                  <a:t> </a:t>
                </a:r>
                <a:r>
                  <a:rPr lang="en-US" dirty="0">
                    <a:solidFill>
                      <a:srgbClr val="7030A0"/>
                    </a:solidFill>
                    <a:latin typeface="Comic Sans MS" panose="030F0702030302020204" pitchFamily="66" charset="0"/>
                  </a:rPr>
                  <a:t>different presents, which we want to distribute to </a:t>
                </a:r>
                <a14:m>
                  <m:oMath xmlns:m="http://schemas.openxmlformats.org/officeDocument/2006/math">
                    <m:r>
                      <a:rPr lang="en-US" b="1" i="1" dirty="0" smtClean="0">
                        <a:solidFill>
                          <a:srgbClr val="FF0000"/>
                        </a:solidFill>
                        <a:latin typeface="Cambria Math" panose="02040503050406030204" pitchFamily="18" charset="0"/>
                      </a:rPr>
                      <m:t>𝒌</m:t>
                    </m:r>
                  </m:oMath>
                </a14:m>
                <a:r>
                  <a:rPr lang="en-US" dirty="0">
                    <a:solidFill>
                      <a:srgbClr val="7030A0"/>
                    </a:solidFill>
                    <a:latin typeface="Comic Sans MS" panose="030F0702030302020204" pitchFamily="66" charset="0"/>
                  </a:rPr>
                  <a:t> children. </a:t>
                </a:r>
              </a:p>
              <a:p>
                <a:pPr marL="0" indent="0">
                  <a:buNone/>
                </a:pPr>
                <a:r>
                  <a:rPr lang="en-US" dirty="0">
                    <a:solidFill>
                      <a:srgbClr val="7030A0"/>
                    </a:solidFill>
                    <a:latin typeface="Comic Sans MS" panose="030F0702030302020204" pitchFamily="66" charset="0"/>
                  </a:rPr>
                  <a:t>We are told how many presents each child should get. </a:t>
                </a:r>
              </a:p>
              <a:p>
                <a:pPr marL="0" indent="0">
                  <a:buNone/>
                </a:pPr>
                <a:r>
                  <a:rPr lang="en-US" dirty="0">
                    <a:solidFill>
                      <a:srgbClr val="7030A0"/>
                    </a:solidFill>
                    <a:latin typeface="Comic Sans MS" panose="030F0702030302020204" pitchFamily="66" charset="0"/>
                  </a:rPr>
                  <a:t>We label the children </a:t>
                </a:r>
                <a:r>
                  <a:rPr lang="en-US" dirty="0">
                    <a:solidFill>
                      <a:srgbClr val="FF0000"/>
                    </a:solidFill>
                    <a:latin typeface="Comic Sans MS" panose="030F0702030302020204" pitchFamily="66" charset="0"/>
                  </a:rPr>
                  <a:t>1</a:t>
                </a:r>
                <a:r>
                  <a:rPr lang="en-US" i="1" dirty="0">
                    <a:solidFill>
                      <a:srgbClr val="FF0000"/>
                    </a:solidFill>
                    <a:latin typeface="Comic Sans MS" panose="030F0702030302020204" pitchFamily="66" charset="0"/>
                  </a:rPr>
                  <a:t>, </a:t>
                </a:r>
                <a:r>
                  <a:rPr lang="en-US" dirty="0">
                    <a:solidFill>
                      <a:srgbClr val="FF0000"/>
                    </a:solidFill>
                    <a:latin typeface="Comic Sans MS" panose="030F0702030302020204" pitchFamily="66" charset="0"/>
                  </a:rPr>
                  <a:t>2</a:t>
                </a:r>
                <a:r>
                  <a:rPr lang="en-US" i="1" dirty="0">
                    <a:solidFill>
                      <a:srgbClr val="FF0000"/>
                    </a:solidFill>
                    <a:latin typeface="Comic Sans MS" panose="030F0702030302020204" pitchFamily="66" charset="0"/>
                  </a:rPr>
                  <a:t>, . . . , k</a:t>
                </a:r>
                <a:r>
                  <a:rPr lang="en-US" dirty="0">
                    <a:solidFill>
                      <a:srgbClr val="7030A0"/>
                    </a:solidFill>
                    <a:latin typeface="Comic Sans MS" panose="030F0702030302020204" pitchFamily="66" charset="0"/>
                  </a:rPr>
                  <a:t>; thus we are given the numbers  </a:t>
                </a:r>
                <a14:m>
                  <m:oMath xmlns:m="http://schemas.openxmlformats.org/officeDocument/2006/math">
                    <m:sSub>
                      <m:sSubPr>
                        <m:ctrlPr>
                          <a:rPr lang="en-US" b="1" i="1" dirty="0" smtClean="0">
                            <a:solidFill>
                              <a:srgbClr val="FF0000"/>
                            </a:solidFill>
                            <a:latin typeface="Cambria Math" panose="02040503050406030204" pitchFamily="18" charset="0"/>
                          </a:rPr>
                        </m:ctrlPr>
                      </m:sSubPr>
                      <m:e>
                        <m:r>
                          <a:rPr lang="en-US" b="1" i="1" dirty="0" smtClean="0">
                            <a:solidFill>
                              <a:srgbClr val="FF0000"/>
                            </a:solidFill>
                            <a:latin typeface="Cambria Math" panose="02040503050406030204" pitchFamily="18" charset="0"/>
                          </a:rPr>
                          <m:t>𝒏</m:t>
                        </m:r>
                      </m:e>
                      <m:sub>
                        <m:r>
                          <a:rPr lang="en-US" b="1" i="1" dirty="0" smtClean="0">
                            <a:solidFill>
                              <a:srgbClr val="FF0000"/>
                            </a:solidFill>
                            <a:latin typeface="Cambria Math" panose="02040503050406030204" pitchFamily="18" charset="0"/>
                          </a:rPr>
                          <m:t>𝟏</m:t>
                        </m:r>
                      </m:sub>
                    </m:sSub>
                    <m:r>
                      <a:rPr lang="en-US" b="1" i="1" dirty="0">
                        <a:solidFill>
                          <a:srgbClr val="FF0000"/>
                        </a:solidFill>
                        <a:latin typeface="Cambria Math" panose="02040503050406030204" pitchFamily="18" charset="0"/>
                      </a:rPr>
                      <m:t>, </m:t>
                    </m:r>
                    <m:sSub>
                      <m:sSubPr>
                        <m:ctrlPr>
                          <a:rPr lang="en-US" b="1" i="1" dirty="0" smtClean="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𝟐</m:t>
                        </m:r>
                      </m:sub>
                    </m:sSub>
                    <m:r>
                      <a:rPr lang="en-US" b="1" i="1" dirty="0">
                        <a:solidFill>
                          <a:srgbClr val="FF0000"/>
                        </a:solidFill>
                        <a:latin typeface="Cambria Math" panose="02040503050406030204" pitchFamily="18" charset="0"/>
                      </a:rPr>
                      <m:t>, </m:t>
                    </m:r>
                    <m:r>
                      <a:rPr lang="en-US" b="1" i="1" dirty="0" smtClean="0">
                        <a:solidFill>
                          <a:srgbClr val="FF0000"/>
                        </a:solidFill>
                        <a:latin typeface="Cambria Math" panose="02040503050406030204" pitchFamily="18" charset="0"/>
                      </a:rPr>
                      <m:t>⋯</m:t>
                    </m:r>
                    <m:r>
                      <a:rPr lang="en-US" b="1" i="1" dirty="0">
                        <a:solidFill>
                          <a:srgbClr val="FF0000"/>
                        </a:solidFill>
                        <a:latin typeface="Cambria Math" panose="02040503050406030204" pitchFamily="18" charset="0"/>
                      </a:rPr>
                      <m:t>, </m:t>
                    </m:r>
                    <m:sSub>
                      <m:sSubPr>
                        <m:ctrlPr>
                          <a:rPr lang="en-US" b="1" i="1" dirty="0" smtClean="0">
                            <a:solidFill>
                              <a:srgbClr val="FF0000"/>
                            </a:solidFill>
                            <a:latin typeface="Cambria Math" panose="02040503050406030204" pitchFamily="18" charset="0"/>
                          </a:rPr>
                        </m:ctrlPr>
                      </m:sSubPr>
                      <m:e>
                        <m:r>
                          <a:rPr lang="en-US" b="1" i="1" dirty="0" err="1">
                            <a:solidFill>
                              <a:srgbClr val="FF0000"/>
                            </a:solidFill>
                            <a:latin typeface="Cambria Math" panose="02040503050406030204" pitchFamily="18" charset="0"/>
                          </a:rPr>
                          <m:t>𝒏</m:t>
                        </m:r>
                      </m:e>
                      <m:sub>
                        <m:r>
                          <a:rPr lang="en-US" b="1" i="1" dirty="0" err="1">
                            <a:solidFill>
                              <a:srgbClr val="FF0000"/>
                            </a:solidFill>
                            <a:latin typeface="Cambria Math" panose="02040503050406030204" pitchFamily="18" charset="0"/>
                          </a:rPr>
                          <m:t>𝒌</m:t>
                        </m:r>
                      </m:sub>
                    </m:sSub>
                  </m:oMath>
                </a14:m>
                <a:r>
                  <a:rPr lang="en-US" dirty="0">
                    <a:solidFill>
                      <a:srgbClr val="7030A0"/>
                    </a:solidFill>
                    <a:latin typeface="Comic Sans MS" panose="030F0702030302020204" pitchFamily="66" charset="0"/>
                  </a:rPr>
                  <a:t>. We assume that </a:t>
                </a:r>
                <a14:m>
                  <m:oMath xmlns:m="http://schemas.openxmlformats.org/officeDocument/2006/math">
                    <m:sSub>
                      <m:sSubPr>
                        <m:ctrlPr>
                          <a:rPr lang="en-US" b="1" i="1" dirty="0" smtClean="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𝟏</m:t>
                        </m:r>
                      </m:sub>
                    </m:sSub>
                    <m:r>
                      <a:rPr lang="en-US" b="1" i="1" dirty="0" smtClean="0">
                        <a:solidFill>
                          <a:srgbClr val="FF0000"/>
                        </a:solidFill>
                        <a:latin typeface="Cambria Math" panose="02040503050406030204" pitchFamily="18" charset="0"/>
                      </a:rPr>
                      <m:t>+</m:t>
                    </m:r>
                    <m:sSub>
                      <m:sSubPr>
                        <m:ctrlPr>
                          <a:rPr lang="en-US" b="1" i="1" dirty="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𝟐</m:t>
                        </m:r>
                      </m:sub>
                    </m:sSub>
                    <m:r>
                      <a:rPr lang="en-US" b="1" i="1" dirty="0">
                        <a:solidFill>
                          <a:srgbClr val="FF0000"/>
                        </a:solidFill>
                        <a:latin typeface="Cambria Math" panose="02040503050406030204" pitchFamily="18" charset="0"/>
                      </a:rPr>
                      <m:t>, ⋯,</m:t>
                    </m:r>
                    <m:r>
                      <a:rPr lang="en-US" b="1" i="1" dirty="0" smtClean="0">
                        <a:solidFill>
                          <a:srgbClr val="FF0000"/>
                        </a:solidFill>
                        <a:latin typeface="Cambria Math" panose="02040503050406030204" pitchFamily="18" charset="0"/>
                      </a:rPr>
                      <m:t>+</m:t>
                    </m:r>
                    <m:sSub>
                      <m:sSubPr>
                        <m:ctrlPr>
                          <a:rPr lang="en-US" b="1" i="1" dirty="0">
                            <a:solidFill>
                              <a:srgbClr val="FF0000"/>
                            </a:solidFill>
                            <a:latin typeface="Cambria Math" panose="02040503050406030204" pitchFamily="18" charset="0"/>
                          </a:rPr>
                        </m:ctrlPr>
                      </m:sSubPr>
                      <m:e>
                        <m:r>
                          <a:rPr lang="en-US" b="1" i="1" dirty="0" err="1">
                            <a:solidFill>
                              <a:srgbClr val="FF0000"/>
                            </a:solidFill>
                            <a:latin typeface="Cambria Math" panose="02040503050406030204" pitchFamily="18" charset="0"/>
                          </a:rPr>
                          <m:t>𝒏</m:t>
                        </m:r>
                      </m:e>
                      <m:sub>
                        <m:r>
                          <a:rPr lang="en-US" b="1" i="1" dirty="0" err="1">
                            <a:solidFill>
                              <a:srgbClr val="FF0000"/>
                            </a:solidFill>
                            <a:latin typeface="Cambria Math" panose="02040503050406030204" pitchFamily="18" charset="0"/>
                          </a:rPr>
                          <m:t>𝒌</m:t>
                        </m:r>
                      </m:sub>
                    </m:sSub>
                    <m:r>
                      <a:rPr lang="en-US" b="1" i="1" dirty="0" smtClean="0">
                        <a:solidFill>
                          <a:srgbClr val="FF0000"/>
                        </a:solidFill>
                        <a:latin typeface="Cambria Math" panose="02040503050406030204" pitchFamily="18" charset="0"/>
                      </a:rPr>
                      <m:t>=</m:t>
                    </m:r>
                    <m:r>
                      <a:rPr lang="en-US" b="1" i="1" dirty="0" smtClean="0">
                        <a:solidFill>
                          <a:srgbClr val="FF0000"/>
                        </a:solidFill>
                        <a:latin typeface="Cambria Math" panose="02040503050406030204" pitchFamily="18" charset="0"/>
                      </a:rPr>
                      <m:t>𝒏</m:t>
                    </m:r>
                    <m:r>
                      <a:rPr lang="en-US" b="0" i="0" dirty="0" smtClean="0">
                        <a:solidFill>
                          <a:srgbClr val="7030A0"/>
                        </a:solidFill>
                        <a:latin typeface="Cambria Math" panose="02040503050406030204" pitchFamily="18" charset="0"/>
                      </a:rPr>
                      <m:t>.</m:t>
                    </m:r>
                  </m:oMath>
                </a14:m>
                <a:endParaRPr lang="en-US" b="0" dirty="0">
                  <a:solidFill>
                    <a:srgbClr val="7030A0"/>
                  </a:solidFill>
                  <a:latin typeface="Comic Sans MS" panose="030F0702030302020204" pitchFamily="66" charset="0"/>
                </a:endParaRPr>
              </a:p>
              <a:p>
                <a:pPr marL="0" indent="0">
                  <a:buNone/>
                </a:pPr>
                <a:endParaRPr lang="en-US" dirty="0">
                  <a:solidFill>
                    <a:srgbClr val="7030A0"/>
                  </a:solidFill>
                  <a:latin typeface="Comic Sans MS" panose="030F0702030302020204" pitchFamily="66" charset="0"/>
                </a:endParaRPr>
              </a:p>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4871389"/>
              </a:xfrm>
              <a:blipFill rotWithShape="0">
                <a:blip r:embed="rId2"/>
                <a:stretch>
                  <a:fillRect l="-1115" t="-2253" r="-955"/>
                </a:stretch>
              </a:blipFill>
            </p:spPr>
            <p:txBody>
              <a:bodyPr/>
              <a:lstStyle/>
              <a:p>
                <a:r>
                  <a:rPr lang="en-US">
                    <a:noFill/>
                  </a:rPr>
                  <a:t> </a:t>
                </a:r>
              </a:p>
            </p:txBody>
          </p:sp>
        </mc:Fallback>
      </mc:AlternateContent>
      <p:sp>
        <p:nvSpPr>
          <p:cNvPr id="4" name="AutoShape 2" descr="British workers to spend 96m hours buying Christmas presents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p:cNvPicPr>
            <a:picLocks noChangeAspect="1"/>
          </p:cNvPicPr>
          <p:nvPr/>
        </p:nvPicPr>
        <p:blipFill>
          <a:blip r:embed="rId3"/>
          <a:stretch>
            <a:fillRect/>
          </a:stretch>
        </p:blipFill>
        <p:spPr>
          <a:xfrm>
            <a:off x="9942491" y="34029"/>
            <a:ext cx="2017690" cy="1257504"/>
          </a:xfrm>
          <a:prstGeom prst="rect">
            <a:avLst/>
          </a:prstGeom>
        </p:spPr>
      </p:pic>
    </p:spTree>
    <p:extLst>
      <p:ext uri="{BB962C8B-B14F-4D97-AF65-F5344CB8AC3E}">
        <p14:creationId xmlns:p14="http://schemas.microsoft.com/office/powerpoint/2010/main" val="31033496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4871389"/>
              </a:xfrm>
            </p:spPr>
            <p:txBody>
              <a:bodyPr>
                <a:normAutofit/>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lvl="0" indent="0">
                  <a:buNone/>
                </a:pPr>
                <a:endParaRPr lang="en-US" b="1" baseline="-30000" dirty="0">
                  <a:solidFill>
                    <a:srgbClr val="7030A0"/>
                  </a:solidFill>
                  <a:latin typeface="Arial" panose="020B0604020202020204" pitchFamily="34" charset="0"/>
                </a:endParaRPr>
              </a:p>
              <a:p>
                <a:pPr marL="0" indent="0">
                  <a:buNone/>
                </a:pPr>
                <a:r>
                  <a:rPr lang="en-US" dirty="0">
                    <a:solidFill>
                      <a:srgbClr val="7030A0"/>
                    </a:solidFill>
                    <a:latin typeface="Centaur" panose="02030504050205020304" pitchFamily="18" charset="0"/>
                  </a:rPr>
                  <a:t>Organize the presents in a line …. How many ways to arrange these </a:t>
                </a:r>
                <a14:m>
                  <m:oMath xmlns:m="http://schemas.openxmlformats.org/officeDocument/2006/math">
                    <m:r>
                      <a:rPr lang="en-US" i="1" dirty="0" smtClean="0">
                        <a:solidFill>
                          <a:srgbClr val="7030A0"/>
                        </a:solidFill>
                        <a:latin typeface="Cambria Math" panose="02040503050406030204" pitchFamily="18" charset="0"/>
                      </a:rPr>
                      <m:t>𝑛</m:t>
                    </m:r>
                  </m:oMath>
                </a14:m>
                <a:r>
                  <a:rPr lang="en-US" dirty="0">
                    <a:solidFill>
                      <a:srgbClr val="7030A0"/>
                    </a:solidFill>
                    <a:latin typeface="Centaur" panose="02030504050205020304" pitchFamily="18" charset="0"/>
                  </a:rPr>
                  <a:t> gifts in a line?</a:t>
                </a: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4871389"/>
              </a:xfrm>
              <a:blipFill rotWithShape="0">
                <a:blip r:embed="rId2"/>
                <a:stretch>
                  <a:fillRect l="-1115" t="-2253"/>
                </a:stretch>
              </a:blipFill>
            </p:spPr>
            <p:txBody>
              <a:bodyPr/>
              <a:lstStyle/>
              <a:p>
                <a:r>
                  <a:rPr lang="en-US">
                    <a:noFill/>
                  </a:rPr>
                  <a:t> </a:t>
                </a:r>
              </a:p>
            </p:txBody>
          </p:sp>
        </mc:Fallback>
      </mc:AlternateContent>
      <p:pic>
        <p:nvPicPr>
          <p:cNvPr id="4" name="Picture 3"/>
          <p:cNvPicPr>
            <a:picLocks noChangeAspect="1"/>
          </p:cNvPicPr>
          <p:nvPr/>
        </p:nvPicPr>
        <p:blipFill>
          <a:blip r:embed="rId3"/>
          <a:stretch>
            <a:fillRect/>
          </a:stretch>
        </p:blipFill>
        <p:spPr>
          <a:xfrm>
            <a:off x="546656" y="3862073"/>
            <a:ext cx="11013899" cy="674526"/>
          </a:xfrm>
          <a:prstGeom prst="rect">
            <a:avLst/>
          </a:prstGeom>
        </p:spPr>
      </p:pic>
    </p:spTree>
    <p:extLst>
      <p:ext uri="{BB962C8B-B14F-4D97-AF65-F5344CB8AC3E}">
        <p14:creationId xmlns:p14="http://schemas.microsoft.com/office/powerpoint/2010/main" val="26636528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546656" y="3524810"/>
            <a:ext cx="11013899" cy="674526"/>
          </a:xfrm>
          <a:prstGeom prst="rect">
            <a:avLst/>
          </a:prstGeom>
        </p:spPr>
      </p:pic>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4871389"/>
              </a:xfrm>
            </p:spPr>
            <p:txBody>
              <a:bodyPr>
                <a:normAutofit/>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lvl="0" indent="0">
                  <a:buNone/>
                </a:pPr>
                <a:endParaRPr lang="en-US" b="1" baseline="-30000" dirty="0">
                  <a:solidFill>
                    <a:srgbClr val="7030A0"/>
                  </a:solidFill>
                  <a:latin typeface="Arial" panose="020B0604020202020204" pitchFamily="34" charset="0"/>
                </a:endParaRPr>
              </a:p>
              <a:p>
                <a:pPr marL="0" indent="0">
                  <a:buNone/>
                </a:pPr>
                <a:r>
                  <a:rPr lang="en-US" dirty="0">
                    <a:solidFill>
                      <a:srgbClr val="7030A0"/>
                    </a:solidFill>
                    <a:latin typeface="Centaur" panose="02030504050205020304" pitchFamily="18" charset="0"/>
                  </a:rPr>
                  <a:t>Organize the presents in a line …. How many ways to arrange these in a line? </a:t>
                </a:r>
                <a14:m>
                  <m:oMath xmlns:m="http://schemas.openxmlformats.org/officeDocument/2006/math">
                    <m:r>
                      <a:rPr lang="en-US" b="1" i="1" dirty="0" smtClean="0">
                        <a:solidFill>
                          <a:srgbClr val="FF0000"/>
                        </a:solidFill>
                        <a:latin typeface="Cambria Math" panose="02040503050406030204" pitchFamily="18" charset="0"/>
                      </a:rPr>
                      <m:t>𝒏</m:t>
                    </m:r>
                    <m:r>
                      <a:rPr lang="en-US" b="1" i="1" dirty="0" smtClean="0">
                        <a:solidFill>
                          <a:srgbClr val="FF0000"/>
                        </a:solidFill>
                        <a:latin typeface="Cambria Math" panose="02040503050406030204" pitchFamily="18" charset="0"/>
                      </a:rPr>
                      <m:t>!</m:t>
                    </m:r>
                  </m:oMath>
                </a14:m>
                <a:endParaRPr lang="en-US" b="1" dirty="0">
                  <a:solidFill>
                    <a:srgbClr val="7030A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r>
                  <a:rPr lang="en-US" dirty="0">
                    <a:solidFill>
                      <a:srgbClr val="00B050"/>
                    </a:solidFill>
                    <a:latin typeface="Centaur" panose="02030504050205020304" pitchFamily="18" charset="0"/>
                  </a:rPr>
                  <a:t>Now each child comes and pick up there presents … Child 1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1</m:t>
                        </m:r>
                      </m:sub>
                    </m:sSub>
                  </m:oMath>
                </a14:m>
                <a:r>
                  <a:rPr lang="en-US" dirty="0">
                    <a:solidFill>
                      <a:srgbClr val="00B050"/>
                    </a:solidFill>
                    <a:latin typeface="Centaur" panose="02030504050205020304" pitchFamily="18" charset="0"/>
                  </a:rPr>
                  <a:t>, child 2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2</m:t>
                        </m:r>
                      </m:sub>
                    </m:sSub>
                  </m:oMath>
                </a14:m>
                <a:r>
                  <a:rPr lang="en-US" dirty="0">
                    <a:solidFill>
                      <a:srgbClr val="00B050"/>
                    </a:solidFill>
                    <a:latin typeface="Centaur" panose="02030504050205020304" pitchFamily="18" charset="0"/>
                  </a:rPr>
                  <a:t>, …., child k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𝑘</m:t>
                        </m:r>
                      </m:sub>
                    </m:sSub>
                  </m:oMath>
                </a14:m>
                <a:r>
                  <a:rPr lang="en-US" dirty="0">
                    <a:solidFill>
                      <a:srgbClr val="00B050"/>
                    </a:solidFill>
                    <a:latin typeface="Centaur" panose="02030504050205020304" pitchFamily="18" charset="0"/>
                  </a:rPr>
                  <a:t> .</a:t>
                </a:r>
              </a:p>
              <a:p>
                <a:pPr marL="0" indent="0">
                  <a:buNone/>
                </a:pPr>
                <a:r>
                  <a:rPr lang="en-US" dirty="0">
                    <a:solidFill>
                      <a:srgbClr val="00B050"/>
                    </a:solidFill>
                    <a:latin typeface="Centaur" panose="02030504050205020304" pitchFamily="18" charset="0"/>
                  </a:rPr>
                  <a:t>So how many ways, children have got the presents?</a:t>
                </a:r>
              </a:p>
              <a:p>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4871389"/>
              </a:xfrm>
              <a:blipFill rotWithShape="0">
                <a:blip r:embed="rId3"/>
                <a:stretch>
                  <a:fillRect l="-1115" t="-2253" r="-1699"/>
                </a:stretch>
              </a:blipFill>
            </p:spPr>
            <p:txBody>
              <a:bodyPr/>
              <a:lstStyle/>
              <a:p>
                <a:r>
                  <a:rPr lang="en-US">
                    <a:noFill/>
                  </a:rPr>
                  <a:t> </a:t>
                </a:r>
              </a:p>
            </p:txBody>
          </p:sp>
        </mc:Fallback>
      </mc:AlternateContent>
      <p:grpSp>
        <p:nvGrpSpPr>
          <p:cNvPr id="9" name="Group 8"/>
          <p:cNvGrpSpPr/>
          <p:nvPr/>
        </p:nvGrpSpPr>
        <p:grpSpPr>
          <a:xfrm>
            <a:off x="425003" y="3180195"/>
            <a:ext cx="11183535" cy="1327594"/>
            <a:chOff x="425003" y="3167132"/>
            <a:chExt cx="11183535" cy="1327594"/>
          </a:xfrm>
        </p:grpSpPr>
        <p:sp>
          <p:nvSpPr>
            <p:cNvPr id="5" name="Oval 4"/>
            <p:cNvSpPr/>
            <p:nvPr/>
          </p:nvSpPr>
          <p:spPr>
            <a:xfrm>
              <a:off x="425003" y="3171489"/>
              <a:ext cx="2897746" cy="1323237"/>
            </a:xfrm>
            <a:prstGeom prst="ellipse">
              <a:avLst/>
            </a:prstGeom>
            <a:solidFill>
              <a:schemeClr val="accent1">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3346145" y="3171488"/>
              <a:ext cx="1709181" cy="1323237"/>
            </a:xfrm>
            <a:prstGeom prst="ellipse">
              <a:avLst/>
            </a:prstGeom>
            <a:solidFill>
              <a:schemeClr val="accent2">
                <a:lumMod val="60000"/>
                <a:lumOff val="4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078723" y="3171488"/>
              <a:ext cx="2210352" cy="1323237"/>
            </a:xfrm>
            <a:prstGeom prst="ellipse">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9379131" y="3167132"/>
              <a:ext cx="2229407" cy="1323237"/>
            </a:xfrm>
            <a:prstGeom prst="ellipse">
              <a:avLst/>
            </a:prstGeom>
            <a:solidFill>
              <a:srgbClr val="92D05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556180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5431621"/>
              </a:xfrm>
            </p:spPr>
            <p:txBody>
              <a:bodyPr>
                <a:normAutofit lnSpcReduction="10000"/>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indent="0">
                  <a:buNone/>
                </a:pPr>
                <a:r>
                  <a:rPr lang="en-US" dirty="0">
                    <a:solidFill>
                      <a:srgbClr val="7030A0"/>
                    </a:solidFill>
                    <a:latin typeface="Centaur" panose="02030504050205020304" pitchFamily="18" charset="0"/>
                  </a:rPr>
                  <a:t>Organize the presents in a line …. How many ways to arrange these in a line? </a:t>
                </a:r>
                <a14:m>
                  <m:oMath xmlns:m="http://schemas.openxmlformats.org/officeDocument/2006/math">
                    <m:r>
                      <a:rPr lang="en-US" b="1" i="1" dirty="0" smtClean="0">
                        <a:solidFill>
                          <a:srgbClr val="FF0000"/>
                        </a:solidFill>
                        <a:latin typeface="Cambria Math" panose="02040503050406030204" pitchFamily="18" charset="0"/>
                      </a:rPr>
                      <m:t>𝒏</m:t>
                    </m:r>
                    <m:r>
                      <a:rPr lang="en-US" b="1" i="1" dirty="0" smtClean="0">
                        <a:solidFill>
                          <a:srgbClr val="FF0000"/>
                        </a:solidFill>
                        <a:latin typeface="Cambria Math" panose="02040503050406030204" pitchFamily="18" charset="0"/>
                      </a:rPr>
                      <m:t>!</m:t>
                    </m:r>
                  </m:oMath>
                </a14:m>
                <a:endParaRPr lang="en-US" b="1" dirty="0">
                  <a:solidFill>
                    <a:srgbClr val="7030A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r>
                  <a:rPr lang="en-US" dirty="0">
                    <a:solidFill>
                      <a:srgbClr val="00B050"/>
                    </a:solidFill>
                    <a:latin typeface="Centaur" panose="02030504050205020304" pitchFamily="18" charset="0"/>
                  </a:rPr>
                  <a:t>Now each child comes and pick up there presents … Child 1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1</m:t>
                        </m:r>
                      </m:sub>
                    </m:sSub>
                  </m:oMath>
                </a14:m>
                <a:r>
                  <a:rPr lang="en-US" dirty="0">
                    <a:solidFill>
                      <a:srgbClr val="00B050"/>
                    </a:solidFill>
                    <a:latin typeface="Centaur" panose="02030504050205020304" pitchFamily="18" charset="0"/>
                  </a:rPr>
                  <a:t>, child 2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2</m:t>
                        </m:r>
                      </m:sub>
                    </m:sSub>
                  </m:oMath>
                </a14:m>
                <a:r>
                  <a:rPr lang="en-US" dirty="0">
                    <a:solidFill>
                      <a:srgbClr val="00B050"/>
                    </a:solidFill>
                    <a:latin typeface="Centaur" panose="02030504050205020304" pitchFamily="18" charset="0"/>
                  </a:rPr>
                  <a:t>, …., child k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𝑘</m:t>
                        </m:r>
                      </m:sub>
                    </m:sSub>
                  </m:oMath>
                </a14:m>
                <a:r>
                  <a:rPr lang="en-US" dirty="0">
                    <a:solidFill>
                      <a:srgbClr val="00B050"/>
                    </a:solidFill>
                    <a:latin typeface="Centaur" panose="02030504050205020304" pitchFamily="18" charset="0"/>
                  </a:rPr>
                  <a:t> .</a:t>
                </a:r>
              </a:p>
              <a:p>
                <a:r>
                  <a:rPr lang="en-US" dirty="0">
                    <a:solidFill>
                      <a:srgbClr val="00B050"/>
                    </a:solidFill>
                    <a:latin typeface="Centaur" panose="02030504050205020304" pitchFamily="18" charset="0"/>
                  </a:rPr>
                  <a:t>So how many ways, children have got the presents?</a:t>
                </a:r>
              </a:p>
              <a:p>
                <a:r>
                  <a:rPr lang="en-US" dirty="0">
                    <a:solidFill>
                      <a:srgbClr val="FF0000"/>
                    </a:solidFill>
                    <a:latin typeface="Centaur" panose="02030504050205020304" pitchFamily="18" charset="0"/>
                  </a:rPr>
                  <a:t>Some patterns are unnecessarily counted … for child-1, </a:t>
                </a:r>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m:t>
                    </m:r>
                  </m:oMath>
                </a14:m>
                <a:r>
                  <a:rPr lang="en-US" dirty="0">
                    <a:solidFill>
                      <a:srgbClr val="FF0000"/>
                    </a:solidFill>
                    <a:latin typeface="Centaur" panose="02030504050205020304" pitchFamily="18" charset="0"/>
                  </a:rPr>
                  <a:t> ways to get </a:t>
                </a:r>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1</m:t>
                        </m:r>
                      </m:sub>
                    </m:sSub>
                  </m:oMath>
                </a14:m>
                <a:r>
                  <a:rPr lang="en-US" dirty="0">
                    <a:solidFill>
                      <a:srgbClr val="FF0000"/>
                    </a:solidFill>
                    <a:latin typeface="Centaur" panose="02030504050205020304" pitchFamily="18" charset="0"/>
                  </a:rPr>
                  <a:t> gifts --- but it should be counted as ONE combination. … </a:t>
                </a:r>
              </a:p>
              <a:p>
                <a:pPr marL="0" indent="0">
                  <a:buNone/>
                </a:pPr>
                <a:r>
                  <a:rPr lang="en-US" dirty="0">
                    <a:solidFill>
                      <a:srgbClr val="FF0000"/>
                    </a:solidFill>
                    <a:latin typeface="Centaur" panose="02030504050205020304" pitchFamily="18" charset="0"/>
                  </a:rPr>
                  <a:t>same with other children. </a:t>
                </a:r>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5431621"/>
              </a:xfrm>
              <a:blipFill rotWithShape="0">
                <a:blip r:embed="rId2"/>
                <a:stretch>
                  <a:fillRect l="-1115" t="-2694" r="-1699"/>
                </a:stretch>
              </a:blipFill>
            </p:spPr>
            <p:txBody>
              <a:bodyPr/>
              <a:lstStyle/>
              <a:p>
                <a:r>
                  <a:rPr lang="en-US">
                    <a:noFill/>
                  </a:rPr>
                  <a:t> </a:t>
                </a:r>
              </a:p>
            </p:txBody>
          </p:sp>
        </mc:Fallback>
      </mc:AlternateContent>
      <p:grpSp>
        <p:nvGrpSpPr>
          <p:cNvPr id="4" name="Group 3"/>
          <p:cNvGrpSpPr/>
          <p:nvPr/>
        </p:nvGrpSpPr>
        <p:grpSpPr>
          <a:xfrm>
            <a:off x="425003" y="2722990"/>
            <a:ext cx="11183535" cy="1327594"/>
            <a:chOff x="425003" y="3167132"/>
            <a:chExt cx="11183535" cy="1327594"/>
          </a:xfrm>
        </p:grpSpPr>
        <p:pic>
          <p:nvPicPr>
            <p:cNvPr id="5" name="Picture 4"/>
            <p:cNvPicPr>
              <a:picLocks noChangeAspect="1"/>
            </p:cNvPicPr>
            <p:nvPr/>
          </p:nvPicPr>
          <p:blipFill>
            <a:blip r:embed="rId3"/>
            <a:stretch>
              <a:fillRect/>
            </a:stretch>
          </p:blipFill>
          <p:spPr>
            <a:xfrm>
              <a:off x="546656" y="3393609"/>
              <a:ext cx="11013899" cy="674526"/>
            </a:xfrm>
            <a:prstGeom prst="rect">
              <a:avLst/>
            </a:prstGeom>
          </p:spPr>
        </p:pic>
        <p:sp>
          <p:nvSpPr>
            <p:cNvPr id="6" name="Oval 5"/>
            <p:cNvSpPr/>
            <p:nvPr/>
          </p:nvSpPr>
          <p:spPr>
            <a:xfrm>
              <a:off x="425003" y="3171489"/>
              <a:ext cx="2897746" cy="1323237"/>
            </a:xfrm>
            <a:prstGeom prst="ellipse">
              <a:avLst/>
            </a:prstGeom>
            <a:solidFill>
              <a:schemeClr val="accent1">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46145" y="3171488"/>
              <a:ext cx="1709181" cy="1323237"/>
            </a:xfrm>
            <a:prstGeom prst="ellipse">
              <a:avLst/>
            </a:prstGeom>
            <a:solidFill>
              <a:schemeClr val="accent2">
                <a:lumMod val="60000"/>
                <a:lumOff val="4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078723" y="3171488"/>
              <a:ext cx="2210352" cy="1323237"/>
            </a:xfrm>
            <a:prstGeom prst="ellipse">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379131" y="3167132"/>
              <a:ext cx="2229407" cy="1323237"/>
            </a:xfrm>
            <a:prstGeom prst="ellipse">
              <a:avLst/>
            </a:prstGeom>
            <a:solidFill>
              <a:srgbClr val="92D05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765923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746851" cy="5314055"/>
              </a:xfrm>
            </p:spPr>
            <p:txBody>
              <a:bodyPr>
                <a:normAutofit fontScale="92500" lnSpcReduction="20000"/>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indent="0">
                  <a:buNone/>
                </a:pPr>
                <a:r>
                  <a:rPr lang="en-US" dirty="0">
                    <a:solidFill>
                      <a:srgbClr val="7030A0"/>
                    </a:solidFill>
                    <a:latin typeface="Centaur" panose="02030504050205020304" pitchFamily="18" charset="0"/>
                  </a:rPr>
                  <a:t>Organize the presents in a line …. How many ways to arrange these in a line? </a:t>
                </a:r>
                <a14:m>
                  <m:oMath xmlns:m="http://schemas.openxmlformats.org/officeDocument/2006/math">
                    <m:r>
                      <a:rPr lang="en-US" b="1" i="1" dirty="0" smtClean="0">
                        <a:solidFill>
                          <a:srgbClr val="FF0000"/>
                        </a:solidFill>
                        <a:latin typeface="Cambria Math" panose="02040503050406030204" pitchFamily="18" charset="0"/>
                      </a:rPr>
                      <m:t>𝒏</m:t>
                    </m:r>
                    <m:r>
                      <a:rPr lang="en-US" b="1" i="1" dirty="0" smtClean="0">
                        <a:solidFill>
                          <a:srgbClr val="FF0000"/>
                        </a:solidFill>
                        <a:latin typeface="Cambria Math" panose="02040503050406030204" pitchFamily="18" charset="0"/>
                      </a:rPr>
                      <m:t>!</m:t>
                    </m:r>
                  </m:oMath>
                </a14:m>
                <a:endParaRPr lang="en-US" b="1" dirty="0">
                  <a:solidFill>
                    <a:srgbClr val="7030A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r>
                  <a:rPr lang="en-US" dirty="0">
                    <a:solidFill>
                      <a:srgbClr val="00B050"/>
                    </a:solidFill>
                    <a:latin typeface="Centaur" panose="02030504050205020304" pitchFamily="18" charset="0"/>
                  </a:rPr>
                  <a:t>Now each child comes and pick up there presents … Child 1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1</m:t>
                        </m:r>
                      </m:sub>
                    </m:sSub>
                  </m:oMath>
                </a14:m>
                <a:r>
                  <a:rPr lang="en-US" dirty="0">
                    <a:solidFill>
                      <a:srgbClr val="00B050"/>
                    </a:solidFill>
                    <a:latin typeface="Centaur" panose="02030504050205020304" pitchFamily="18" charset="0"/>
                  </a:rPr>
                  <a:t>, child 2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2</m:t>
                        </m:r>
                      </m:sub>
                    </m:sSub>
                  </m:oMath>
                </a14:m>
                <a:r>
                  <a:rPr lang="en-US" dirty="0">
                    <a:solidFill>
                      <a:srgbClr val="00B050"/>
                    </a:solidFill>
                    <a:latin typeface="Centaur" panose="02030504050205020304" pitchFamily="18" charset="0"/>
                  </a:rPr>
                  <a:t>, …., child k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𝑘</m:t>
                        </m:r>
                      </m:sub>
                    </m:sSub>
                  </m:oMath>
                </a14:m>
                <a:r>
                  <a:rPr lang="en-US" dirty="0">
                    <a:solidFill>
                      <a:srgbClr val="00B050"/>
                    </a:solidFill>
                    <a:latin typeface="Centaur" panose="02030504050205020304" pitchFamily="18" charset="0"/>
                  </a:rPr>
                  <a:t> .</a:t>
                </a:r>
              </a:p>
              <a:p>
                <a:r>
                  <a:rPr lang="en-US" dirty="0">
                    <a:solidFill>
                      <a:srgbClr val="00B050"/>
                    </a:solidFill>
                    <a:latin typeface="Centaur" panose="02030504050205020304" pitchFamily="18" charset="0"/>
                  </a:rPr>
                  <a:t>So how many ways, children have got the presents?</a:t>
                </a:r>
              </a:p>
              <a:p>
                <a:r>
                  <a:rPr lang="en-US" dirty="0">
                    <a:solidFill>
                      <a:srgbClr val="FF0000"/>
                    </a:solidFill>
                    <a:latin typeface="Centaur" panose="02030504050205020304" pitchFamily="18" charset="0"/>
                  </a:rPr>
                  <a:t>Some patterns are unnecessarily counted … for child-1, </a:t>
                </a:r>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m:t>
                    </m:r>
                  </m:oMath>
                </a14:m>
                <a:r>
                  <a:rPr lang="en-US" dirty="0">
                    <a:solidFill>
                      <a:srgbClr val="FF0000"/>
                    </a:solidFill>
                    <a:latin typeface="Centaur" panose="02030504050205020304" pitchFamily="18" charset="0"/>
                  </a:rPr>
                  <a:t> ways to get </a:t>
                </a:r>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1</m:t>
                        </m:r>
                      </m:sub>
                    </m:sSub>
                  </m:oMath>
                </a14:m>
                <a:r>
                  <a:rPr lang="en-US" dirty="0">
                    <a:solidFill>
                      <a:srgbClr val="FF0000"/>
                    </a:solidFill>
                    <a:latin typeface="Centaur" panose="02030504050205020304" pitchFamily="18" charset="0"/>
                  </a:rPr>
                  <a:t> gifts --- but it should be counted as ONE combination. … </a:t>
                </a:r>
              </a:p>
              <a:p>
                <a:pPr marL="0" indent="0">
                  <a:buNone/>
                </a:pPr>
                <a:r>
                  <a:rPr lang="en-US" dirty="0">
                    <a:solidFill>
                      <a:srgbClr val="FF0000"/>
                    </a:solidFill>
                    <a:latin typeface="Centaur" panose="02030504050205020304" pitchFamily="18" charset="0"/>
                  </a:rPr>
                  <a:t>same with other children. </a:t>
                </a:r>
              </a:p>
              <a:p>
                <a:pPr marL="0" indent="0">
                  <a:buNone/>
                </a:pPr>
                <a:r>
                  <a:rPr lang="en-US" dirty="0">
                    <a:solidFill>
                      <a:srgbClr val="FF0000"/>
                    </a:solidFill>
                    <a:latin typeface="Centaur" panose="02030504050205020304" pitchFamily="18" charset="0"/>
                  </a:rPr>
                  <a:t> </a:t>
                </a:r>
                <a:r>
                  <a:rPr lang="en-US" b="1" dirty="0">
                    <a:solidFill>
                      <a:srgbClr val="FF0000"/>
                    </a:solidFill>
                    <a:latin typeface="Centaur" panose="02030504050205020304" pitchFamily="18" charset="0"/>
                  </a:rPr>
                  <a:t>Total     </a:t>
                </a:r>
                <a14:m>
                  <m:oMath xmlns:m="http://schemas.openxmlformats.org/officeDocument/2006/math">
                    <m:sSub>
                      <m:sSubPr>
                        <m:ctrlPr>
                          <a:rPr lang="en-US" b="1" i="1" smtClean="0">
                            <a:solidFill>
                              <a:srgbClr val="FF0000"/>
                            </a:solidFill>
                            <a:latin typeface="Cambria Math" panose="02040503050406030204" pitchFamily="18" charset="0"/>
                          </a:rPr>
                        </m:ctrlPr>
                      </m:sSubPr>
                      <m:e>
                        <m:r>
                          <a:rPr lang="en-US" b="1" i="1" smtClean="0">
                            <a:solidFill>
                              <a:srgbClr val="FF0000"/>
                            </a:solidFill>
                            <a:latin typeface="Cambria Math" panose="02040503050406030204" pitchFamily="18" charset="0"/>
                          </a:rPr>
                          <m:t>𝒏</m:t>
                        </m:r>
                      </m:e>
                      <m:sub>
                        <m:r>
                          <a:rPr lang="en-US" b="1" i="1" smtClean="0">
                            <a:solidFill>
                              <a:srgbClr val="FF0000"/>
                            </a:solidFill>
                            <a:latin typeface="Cambria Math" panose="02040503050406030204" pitchFamily="18" charset="0"/>
                          </a:rPr>
                          <m:t>𝟏</m:t>
                        </m:r>
                      </m:sub>
                    </m:sSub>
                    <m:r>
                      <a:rPr lang="en-US" b="1" i="1" smtClean="0">
                        <a:solidFill>
                          <a:srgbClr val="FF0000"/>
                        </a:solidFill>
                        <a:latin typeface="Cambria Math" panose="02040503050406030204" pitchFamily="18" charset="0"/>
                      </a:rPr>
                      <m:t>!⋅</m:t>
                    </m:r>
                    <m:sSub>
                      <m:sSubPr>
                        <m:ctrlPr>
                          <a:rPr lang="en-US" b="1" i="1" smtClean="0">
                            <a:solidFill>
                              <a:srgbClr val="FF0000"/>
                            </a:solidFill>
                            <a:latin typeface="Cambria Math" panose="02040503050406030204" pitchFamily="18" charset="0"/>
                          </a:rPr>
                        </m:ctrlPr>
                      </m:sSubPr>
                      <m:e>
                        <m:r>
                          <a:rPr lang="en-US" b="1" i="1" smtClean="0">
                            <a:solidFill>
                              <a:srgbClr val="FF0000"/>
                            </a:solidFill>
                            <a:latin typeface="Cambria Math" panose="02040503050406030204" pitchFamily="18" charset="0"/>
                          </a:rPr>
                          <m:t>𝒏</m:t>
                        </m:r>
                      </m:e>
                      <m:sub>
                        <m:r>
                          <a:rPr lang="en-US" b="1" i="1" smtClean="0">
                            <a:solidFill>
                              <a:srgbClr val="FF0000"/>
                            </a:solidFill>
                            <a:latin typeface="Cambria Math" panose="02040503050406030204" pitchFamily="18" charset="0"/>
                          </a:rPr>
                          <m:t>𝟐</m:t>
                        </m:r>
                      </m:sub>
                    </m:sSub>
                    <m:r>
                      <a:rPr lang="en-US" b="1" i="1" smtClean="0">
                        <a:solidFill>
                          <a:srgbClr val="FF0000"/>
                        </a:solidFill>
                        <a:latin typeface="Cambria Math" panose="02040503050406030204" pitchFamily="18" charset="0"/>
                      </a:rPr>
                      <m:t>!⋯</m:t>
                    </m:r>
                    <m:sSub>
                      <m:sSubPr>
                        <m:ctrlPr>
                          <a:rPr lang="en-US" b="1" i="1" smtClean="0">
                            <a:solidFill>
                              <a:srgbClr val="FF0000"/>
                            </a:solidFill>
                            <a:latin typeface="Cambria Math" panose="02040503050406030204" pitchFamily="18" charset="0"/>
                          </a:rPr>
                        </m:ctrlPr>
                      </m:sSubPr>
                      <m:e>
                        <m:r>
                          <a:rPr lang="en-US" b="1" i="1" smtClean="0">
                            <a:solidFill>
                              <a:srgbClr val="FF0000"/>
                            </a:solidFill>
                            <a:latin typeface="Cambria Math" panose="02040503050406030204" pitchFamily="18" charset="0"/>
                          </a:rPr>
                          <m:t>𝒏</m:t>
                        </m:r>
                      </m:e>
                      <m:sub>
                        <m:r>
                          <a:rPr lang="en-US" b="1" i="1" smtClean="0">
                            <a:solidFill>
                              <a:srgbClr val="FF0000"/>
                            </a:solidFill>
                            <a:latin typeface="Cambria Math" panose="02040503050406030204" pitchFamily="18" charset="0"/>
                          </a:rPr>
                          <m:t>𝒌</m:t>
                        </m:r>
                      </m:sub>
                    </m:sSub>
                    <m:r>
                      <a:rPr lang="en-US" b="1" i="1" smtClean="0">
                        <a:solidFill>
                          <a:srgbClr val="FF0000"/>
                        </a:solidFill>
                        <a:latin typeface="Cambria Math" panose="02040503050406030204" pitchFamily="18" charset="0"/>
                      </a:rPr>
                      <m:t>!</m:t>
                    </m:r>
                  </m:oMath>
                </a14:m>
                <a:r>
                  <a:rPr lang="en-US" b="1" dirty="0">
                    <a:solidFill>
                      <a:srgbClr val="FF0000"/>
                    </a:solidFill>
                    <a:latin typeface="Centaur" panose="02030504050205020304" pitchFamily="18" charset="0"/>
                  </a:rPr>
                  <a:t>  Patterns which we are counting as multiple, but they are ONE. </a:t>
                </a:r>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746851" cy="5314055"/>
              </a:xfrm>
              <a:blipFill rotWithShape="0">
                <a:blip r:embed="rId2"/>
                <a:stretch>
                  <a:fillRect l="-934" t="-2982" b="-2064"/>
                </a:stretch>
              </a:blipFill>
            </p:spPr>
            <p:txBody>
              <a:bodyPr/>
              <a:lstStyle/>
              <a:p>
                <a:r>
                  <a:rPr lang="en-US">
                    <a:noFill/>
                  </a:rPr>
                  <a:t> </a:t>
                </a:r>
              </a:p>
            </p:txBody>
          </p:sp>
        </mc:Fallback>
      </mc:AlternateContent>
      <p:grpSp>
        <p:nvGrpSpPr>
          <p:cNvPr id="4" name="Group 3"/>
          <p:cNvGrpSpPr/>
          <p:nvPr/>
        </p:nvGrpSpPr>
        <p:grpSpPr>
          <a:xfrm>
            <a:off x="425003" y="2670740"/>
            <a:ext cx="11183535" cy="1327594"/>
            <a:chOff x="425003" y="3167132"/>
            <a:chExt cx="11183535" cy="1327594"/>
          </a:xfrm>
        </p:grpSpPr>
        <p:pic>
          <p:nvPicPr>
            <p:cNvPr id="5" name="Picture 4"/>
            <p:cNvPicPr>
              <a:picLocks noChangeAspect="1"/>
            </p:cNvPicPr>
            <p:nvPr/>
          </p:nvPicPr>
          <p:blipFill>
            <a:blip r:embed="rId3"/>
            <a:stretch>
              <a:fillRect/>
            </a:stretch>
          </p:blipFill>
          <p:spPr>
            <a:xfrm>
              <a:off x="546656" y="3393609"/>
              <a:ext cx="11013899" cy="674526"/>
            </a:xfrm>
            <a:prstGeom prst="rect">
              <a:avLst/>
            </a:prstGeom>
          </p:spPr>
        </p:pic>
        <p:sp>
          <p:nvSpPr>
            <p:cNvPr id="6" name="Oval 5"/>
            <p:cNvSpPr/>
            <p:nvPr/>
          </p:nvSpPr>
          <p:spPr>
            <a:xfrm>
              <a:off x="425003" y="3171489"/>
              <a:ext cx="2897746" cy="1323237"/>
            </a:xfrm>
            <a:prstGeom prst="ellipse">
              <a:avLst/>
            </a:prstGeom>
            <a:solidFill>
              <a:schemeClr val="accent1">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46145" y="3171488"/>
              <a:ext cx="1709181" cy="1323237"/>
            </a:xfrm>
            <a:prstGeom prst="ellipse">
              <a:avLst/>
            </a:prstGeom>
            <a:solidFill>
              <a:schemeClr val="accent2">
                <a:lumMod val="60000"/>
                <a:lumOff val="4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078723" y="3171488"/>
              <a:ext cx="2210352" cy="1323237"/>
            </a:xfrm>
            <a:prstGeom prst="ellipse">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379131" y="3167132"/>
              <a:ext cx="2229407" cy="1323237"/>
            </a:xfrm>
            <a:prstGeom prst="ellipse">
              <a:avLst/>
            </a:prstGeom>
            <a:solidFill>
              <a:srgbClr val="92D05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416514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5431621"/>
              </a:xfrm>
            </p:spPr>
            <p:txBody>
              <a:bodyPr>
                <a:normAutofit lnSpcReduction="10000"/>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indent="0">
                  <a:buNone/>
                </a:pPr>
                <a:r>
                  <a:rPr lang="en-US" dirty="0">
                    <a:solidFill>
                      <a:srgbClr val="7030A0"/>
                    </a:solidFill>
                    <a:latin typeface="Centaur" panose="02030504050205020304" pitchFamily="18" charset="0"/>
                  </a:rPr>
                  <a:t>Organize the presents in a line …. How many ways to arrange these in a line? </a:t>
                </a:r>
                <a14:m>
                  <m:oMath xmlns:m="http://schemas.openxmlformats.org/officeDocument/2006/math">
                    <m:r>
                      <a:rPr lang="en-US" b="1" i="1" dirty="0" smtClean="0">
                        <a:solidFill>
                          <a:srgbClr val="FF0000"/>
                        </a:solidFill>
                        <a:latin typeface="Cambria Math" panose="02040503050406030204" pitchFamily="18" charset="0"/>
                      </a:rPr>
                      <m:t>𝒏</m:t>
                    </m:r>
                    <m:r>
                      <a:rPr lang="en-US" b="1" i="1" dirty="0" smtClean="0">
                        <a:solidFill>
                          <a:srgbClr val="FF0000"/>
                        </a:solidFill>
                        <a:latin typeface="Cambria Math" panose="02040503050406030204" pitchFamily="18" charset="0"/>
                      </a:rPr>
                      <m:t>!</m:t>
                    </m:r>
                  </m:oMath>
                </a14:m>
                <a:endParaRPr lang="en-US" b="1" dirty="0">
                  <a:solidFill>
                    <a:srgbClr val="7030A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r>
                  <a:rPr lang="en-US" dirty="0">
                    <a:solidFill>
                      <a:srgbClr val="00B050"/>
                    </a:solidFill>
                    <a:latin typeface="Centaur" panose="02030504050205020304" pitchFamily="18" charset="0"/>
                  </a:rPr>
                  <a:t>Now each child comes and pick up there presents … Child 1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1</m:t>
                        </m:r>
                      </m:sub>
                    </m:sSub>
                  </m:oMath>
                </a14:m>
                <a:r>
                  <a:rPr lang="en-US" dirty="0">
                    <a:solidFill>
                      <a:srgbClr val="00B050"/>
                    </a:solidFill>
                    <a:latin typeface="Centaur" panose="02030504050205020304" pitchFamily="18" charset="0"/>
                  </a:rPr>
                  <a:t>, child 2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2</m:t>
                        </m:r>
                      </m:sub>
                    </m:sSub>
                  </m:oMath>
                </a14:m>
                <a:r>
                  <a:rPr lang="en-US" dirty="0">
                    <a:solidFill>
                      <a:srgbClr val="00B050"/>
                    </a:solidFill>
                    <a:latin typeface="Centaur" panose="02030504050205020304" pitchFamily="18" charset="0"/>
                  </a:rPr>
                  <a:t>, …., child k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𝑘</m:t>
                        </m:r>
                      </m:sub>
                    </m:sSub>
                  </m:oMath>
                </a14:m>
                <a:r>
                  <a:rPr lang="en-US" dirty="0">
                    <a:solidFill>
                      <a:srgbClr val="00B050"/>
                    </a:solidFill>
                    <a:latin typeface="Centaur" panose="02030504050205020304" pitchFamily="18" charset="0"/>
                  </a:rPr>
                  <a:t> .</a:t>
                </a:r>
              </a:p>
              <a:p>
                <a:r>
                  <a:rPr lang="en-US" dirty="0">
                    <a:solidFill>
                      <a:srgbClr val="00B050"/>
                    </a:solidFill>
                    <a:latin typeface="Centaur" panose="02030504050205020304" pitchFamily="18" charset="0"/>
                  </a:rPr>
                  <a:t>So how many ways, children have got the presents?</a:t>
                </a:r>
              </a:p>
              <a:p>
                <a:r>
                  <a:rPr lang="en-US" dirty="0">
                    <a:solidFill>
                      <a:srgbClr val="FF0000"/>
                    </a:solidFill>
                    <a:latin typeface="Centaur" panose="02030504050205020304" pitchFamily="18" charset="0"/>
                  </a:rPr>
                  <a:t>Some patterns are unnecessarily counted …. </a:t>
                </a:r>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m:t>
                    </m:r>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2</m:t>
                        </m:r>
                      </m:sub>
                    </m:sSub>
                    <m:r>
                      <a:rPr lang="en-US" b="0" i="1" smtClean="0">
                        <a:solidFill>
                          <a:srgbClr val="FF0000"/>
                        </a:solidFill>
                        <a:latin typeface="Cambria Math" panose="02040503050406030204" pitchFamily="18" charset="0"/>
                      </a:rPr>
                      <m:t>!⋯</m:t>
                    </m:r>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𝑘</m:t>
                        </m:r>
                      </m:sub>
                    </m:sSub>
                    <m:r>
                      <a:rPr lang="en-US" b="0" i="1" smtClean="0">
                        <a:solidFill>
                          <a:srgbClr val="FF0000"/>
                        </a:solidFill>
                        <a:latin typeface="Cambria Math" panose="02040503050406030204" pitchFamily="18" charset="0"/>
                      </a:rPr>
                      <m:t>!</m:t>
                    </m:r>
                  </m:oMath>
                </a14:m>
                <a:r>
                  <a:rPr lang="en-US" dirty="0">
                    <a:solidFill>
                      <a:srgbClr val="FF0000"/>
                    </a:solidFill>
                    <a:latin typeface="Centaur" panose="02030504050205020304" pitchFamily="18" charset="0"/>
                  </a:rPr>
                  <a:t> </a:t>
                </a:r>
              </a:p>
              <a:p>
                <a:pPr marL="0" indent="0">
                  <a:buNone/>
                </a:pPr>
                <a:r>
                  <a:rPr lang="en-US" b="1" dirty="0">
                    <a:solidFill>
                      <a:srgbClr val="FF0000"/>
                    </a:solidFill>
                    <a:latin typeface="Centaur" panose="02030504050205020304" pitchFamily="18" charset="0"/>
                  </a:rPr>
                  <a:t>So total number of ways are </a:t>
                </a:r>
                <a14:m>
                  <m:oMath xmlns:m="http://schemas.openxmlformats.org/officeDocument/2006/math">
                    <m:f>
                      <m:fPr>
                        <m:ctrlPr>
                          <a:rPr lang="en-US" b="1" i="1" smtClean="0">
                            <a:solidFill>
                              <a:srgbClr val="FF0000"/>
                            </a:solidFill>
                            <a:latin typeface="Cambria Math" panose="02040503050406030204" pitchFamily="18" charset="0"/>
                          </a:rPr>
                        </m:ctrlPr>
                      </m:fPr>
                      <m:num>
                        <m:r>
                          <a:rPr lang="en-US" b="1" i="1" smtClean="0">
                            <a:solidFill>
                              <a:srgbClr val="FF0000"/>
                            </a:solidFill>
                            <a:latin typeface="Cambria Math" panose="02040503050406030204" pitchFamily="18" charset="0"/>
                          </a:rPr>
                          <m:t>𝒏</m:t>
                        </m:r>
                        <m:r>
                          <a:rPr lang="en-US" b="1" i="1" smtClean="0">
                            <a:solidFill>
                              <a:srgbClr val="FF0000"/>
                            </a:solidFill>
                            <a:latin typeface="Cambria Math" panose="02040503050406030204" pitchFamily="18" charset="0"/>
                          </a:rPr>
                          <m:t>!</m:t>
                        </m:r>
                      </m:num>
                      <m:den>
                        <m:sSub>
                          <m:sSubPr>
                            <m:ctrlPr>
                              <a:rPr lang="en-US" b="1" i="1">
                                <a:solidFill>
                                  <a:srgbClr val="FF0000"/>
                                </a:solidFill>
                                <a:latin typeface="Cambria Math" panose="02040503050406030204" pitchFamily="18" charset="0"/>
                              </a:rPr>
                            </m:ctrlPr>
                          </m:sSubPr>
                          <m:e>
                            <m:r>
                              <a:rPr lang="en-US" b="1" i="1">
                                <a:solidFill>
                                  <a:srgbClr val="FF0000"/>
                                </a:solidFill>
                                <a:latin typeface="Cambria Math" panose="02040503050406030204" pitchFamily="18" charset="0"/>
                              </a:rPr>
                              <m:t>𝒏</m:t>
                            </m:r>
                          </m:e>
                          <m:sub>
                            <m:r>
                              <a:rPr lang="en-US" b="1" i="1">
                                <a:solidFill>
                                  <a:srgbClr val="FF0000"/>
                                </a:solidFill>
                                <a:latin typeface="Cambria Math" panose="02040503050406030204" pitchFamily="18" charset="0"/>
                              </a:rPr>
                              <m:t>𝟏</m:t>
                            </m:r>
                          </m:sub>
                        </m:sSub>
                        <m:r>
                          <a:rPr lang="en-US" b="1" i="1">
                            <a:solidFill>
                              <a:srgbClr val="FF0000"/>
                            </a:solidFill>
                            <a:latin typeface="Cambria Math" panose="02040503050406030204" pitchFamily="18" charset="0"/>
                          </a:rPr>
                          <m:t>!⋅</m:t>
                        </m:r>
                        <m:sSub>
                          <m:sSubPr>
                            <m:ctrlPr>
                              <a:rPr lang="en-US" b="1" i="1">
                                <a:solidFill>
                                  <a:srgbClr val="FF0000"/>
                                </a:solidFill>
                                <a:latin typeface="Cambria Math" panose="02040503050406030204" pitchFamily="18" charset="0"/>
                              </a:rPr>
                            </m:ctrlPr>
                          </m:sSubPr>
                          <m:e>
                            <m:r>
                              <a:rPr lang="en-US" b="1" i="1">
                                <a:solidFill>
                                  <a:srgbClr val="FF0000"/>
                                </a:solidFill>
                                <a:latin typeface="Cambria Math" panose="02040503050406030204" pitchFamily="18" charset="0"/>
                              </a:rPr>
                              <m:t>𝒏</m:t>
                            </m:r>
                          </m:e>
                          <m:sub>
                            <m:r>
                              <a:rPr lang="en-US" b="1" i="1">
                                <a:solidFill>
                                  <a:srgbClr val="FF0000"/>
                                </a:solidFill>
                                <a:latin typeface="Cambria Math" panose="02040503050406030204" pitchFamily="18" charset="0"/>
                              </a:rPr>
                              <m:t>𝟐</m:t>
                            </m:r>
                          </m:sub>
                        </m:sSub>
                        <m:r>
                          <a:rPr lang="en-US" b="1" i="1">
                            <a:solidFill>
                              <a:srgbClr val="FF0000"/>
                            </a:solidFill>
                            <a:latin typeface="Cambria Math" panose="02040503050406030204" pitchFamily="18" charset="0"/>
                          </a:rPr>
                          <m:t>!⋯</m:t>
                        </m:r>
                        <m:sSub>
                          <m:sSubPr>
                            <m:ctrlPr>
                              <a:rPr lang="en-US" b="1" i="1">
                                <a:solidFill>
                                  <a:srgbClr val="FF0000"/>
                                </a:solidFill>
                                <a:latin typeface="Cambria Math" panose="02040503050406030204" pitchFamily="18" charset="0"/>
                              </a:rPr>
                            </m:ctrlPr>
                          </m:sSubPr>
                          <m:e>
                            <m:r>
                              <a:rPr lang="en-US" b="1" i="1">
                                <a:solidFill>
                                  <a:srgbClr val="FF0000"/>
                                </a:solidFill>
                                <a:latin typeface="Cambria Math" panose="02040503050406030204" pitchFamily="18" charset="0"/>
                              </a:rPr>
                              <m:t>𝒏</m:t>
                            </m:r>
                          </m:e>
                          <m:sub>
                            <m:r>
                              <a:rPr lang="en-US" b="1" i="1">
                                <a:solidFill>
                                  <a:srgbClr val="FF0000"/>
                                </a:solidFill>
                                <a:latin typeface="Cambria Math" panose="02040503050406030204" pitchFamily="18" charset="0"/>
                              </a:rPr>
                              <m:t>𝒌</m:t>
                            </m:r>
                          </m:sub>
                        </m:sSub>
                        <m:r>
                          <a:rPr lang="en-US" b="1" i="1">
                            <a:solidFill>
                              <a:srgbClr val="FF0000"/>
                            </a:solidFill>
                            <a:latin typeface="Cambria Math" panose="02040503050406030204" pitchFamily="18" charset="0"/>
                          </a:rPr>
                          <m:t>!</m:t>
                        </m:r>
                        <m:r>
                          <m:rPr>
                            <m:nor/>
                          </m:rPr>
                          <a:rPr lang="en-US" b="1" dirty="0">
                            <a:solidFill>
                              <a:srgbClr val="FF0000"/>
                            </a:solidFill>
                            <a:latin typeface="Centaur" panose="02030504050205020304" pitchFamily="18" charset="0"/>
                          </a:rPr>
                          <m:t>  </m:t>
                        </m:r>
                      </m:den>
                    </m:f>
                  </m:oMath>
                </a14:m>
                <a:endParaRPr lang="en-US" b="1"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dirty="0">
                  <a:solidFill>
                    <a:srgbClr val="FF0000"/>
                  </a:solidFill>
                  <a:latin typeface="Centaur" panose="02030504050205020304" pitchFamily="18" charset="0"/>
                </a:endParaRPr>
              </a:p>
              <a:p>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5431621"/>
              </a:xfrm>
              <a:blipFill rotWithShape="0">
                <a:blip r:embed="rId2"/>
                <a:stretch>
                  <a:fillRect l="-1115" t="-2694" r="-1699"/>
                </a:stretch>
              </a:blipFill>
            </p:spPr>
            <p:txBody>
              <a:bodyPr/>
              <a:lstStyle/>
              <a:p>
                <a:r>
                  <a:rPr lang="en-US">
                    <a:noFill/>
                  </a:rPr>
                  <a:t> </a:t>
                </a:r>
              </a:p>
            </p:txBody>
          </p:sp>
        </mc:Fallback>
      </mc:AlternateContent>
      <p:grpSp>
        <p:nvGrpSpPr>
          <p:cNvPr id="4" name="Group 3"/>
          <p:cNvGrpSpPr/>
          <p:nvPr/>
        </p:nvGrpSpPr>
        <p:grpSpPr>
          <a:xfrm>
            <a:off x="425003" y="2749116"/>
            <a:ext cx="11183535" cy="1327594"/>
            <a:chOff x="425003" y="3167132"/>
            <a:chExt cx="11183535" cy="1327594"/>
          </a:xfrm>
        </p:grpSpPr>
        <p:pic>
          <p:nvPicPr>
            <p:cNvPr id="5" name="Picture 4"/>
            <p:cNvPicPr>
              <a:picLocks noChangeAspect="1"/>
            </p:cNvPicPr>
            <p:nvPr/>
          </p:nvPicPr>
          <p:blipFill>
            <a:blip r:embed="rId3"/>
            <a:stretch>
              <a:fillRect/>
            </a:stretch>
          </p:blipFill>
          <p:spPr>
            <a:xfrm>
              <a:off x="546656" y="3393609"/>
              <a:ext cx="11013899" cy="674526"/>
            </a:xfrm>
            <a:prstGeom prst="rect">
              <a:avLst/>
            </a:prstGeom>
          </p:spPr>
        </p:pic>
        <p:sp>
          <p:nvSpPr>
            <p:cNvPr id="6" name="Oval 5"/>
            <p:cNvSpPr/>
            <p:nvPr/>
          </p:nvSpPr>
          <p:spPr>
            <a:xfrm>
              <a:off x="425003" y="3171489"/>
              <a:ext cx="2897746" cy="1323237"/>
            </a:xfrm>
            <a:prstGeom prst="ellipse">
              <a:avLst/>
            </a:prstGeom>
            <a:solidFill>
              <a:schemeClr val="accent1">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46145" y="3171488"/>
              <a:ext cx="1709181" cy="1323237"/>
            </a:xfrm>
            <a:prstGeom prst="ellipse">
              <a:avLst/>
            </a:prstGeom>
            <a:solidFill>
              <a:schemeClr val="accent2">
                <a:lumMod val="60000"/>
                <a:lumOff val="4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078723" y="3171488"/>
              <a:ext cx="2210352" cy="1323237"/>
            </a:xfrm>
            <a:prstGeom prst="ellipse">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379131" y="3167132"/>
              <a:ext cx="2229407" cy="1323237"/>
            </a:xfrm>
            <a:prstGeom prst="ellipse">
              <a:avLst/>
            </a:prstGeom>
            <a:solidFill>
              <a:srgbClr val="92D05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47096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4871389"/>
              </a:xfrm>
            </p:spPr>
            <p:txBody>
              <a:bodyPr>
                <a:normAutofit/>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lvl="0" indent="0">
                  <a:buNone/>
                </a:pPr>
                <a:endParaRPr lang="en-US" b="1" baseline="-30000" dirty="0">
                  <a:solidFill>
                    <a:srgbClr val="7030A0"/>
                  </a:solidFill>
                  <a:latin typeface="Arial" panose="020B0604020202020204" pitchFamily="34" charset="0"/>
                </a:endParaRPr>
              </a:p>
              <a:p>
                <a:pPr marL="0" indent="0">
                  <a:buNone/>
                </a:pPr>
                <a:r>
                  <a:rPr lang="en-US" dirty="0">
                    <a:solidFill>
                      <a:srgbClr val="7030A0"/>
                    </a:solidFill>
                    <a:latin typeface="Centaur" panose="02030504050205020304" pitchFamily="18" charset="0"/>
                  </a:rPr>
                  <a:t>Organize the presents in a line …. How many ways to arrange these </a:t>
                </a:r>
                <a14:m>
                  <m:oMath xmlns:m="http://schemas.openxmlformats.org/officeDocument/2006/math">
                    <m:r>
                      <a:rPr lang="en-US" i="1" dirty="0" smtClean="0">
                        <a:solidFill>
                          <a:srgbClr val="7030A0"/>
                        </a:solidFill>
                        <a:latin typeface="Cambria Math" panose="02040503050406030204" pitchFamily="18" charset="0"/>
                      </a:rPr>
                      <m:t>𝑛</m:t>
                    </m:r>
                  </m:oMath>
                </a14:m>
                <a:r>
                  <a:rPr lang="en-US" dirty="0">
                    <a:solidFill>
                      <a:srgbClr val="7030A0"/>
                    </a:solidFill>
                    <a:latin typeface="Centaur" panose="02030504050205020304" pitchFamily="18" charset="0"/>
                  </a:rPr>
                  <a:t> gifts in a line?</a:t>
                </a: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4871389"/>
              </a:xfrm>
              <a:blipFill rotWithShape="0">
                <a:blip r:embed="rId2"/>
                <a:stretch>
                  <a:fillRect l="-1115" t="-2253"/>
                </a:stretch>
              </a:blipFill>
            </p:spPr>
            <p:txBody>
              <a:bodyPr/>
              <a:lstStyle/>
              <a:p>
                <a:r>
                  <a:rPr lang="en-US">
                    <a:noFill/>
                  </a:rPr>
                  <a:t> </a:t>
                </a:r>
              </a:p>
            </p:txBody>
          </p:sp>
        </mc:Fallback>
      </mc:AlternateContent>
      <p:pic>
        <p:nvPicPr>
          <p:cNvPr id="4" name="Picture 3"/>
          <p:cNvPicPr>
            <a:picLocks noChangeAspect="1"/>
          </p:cNvPicPr>
          <p:nvPr/>
        </p:nvPicPr>
        <p:blipFill>
          <a:blip r:embed="rId3"/>
          <a:stretch>
            <a:fillRect/>
          </a:stretch>
        </p:blipFill>
        <p:spPr>
          <a:xfrm>
            <a:off x="546656" y="3862073"/>
            <a:ext cx="11013899" cy="674526"/>
          </a:xfrm>
          <a:prstGeom prst="rect">
            <a:avLst/>
          </a:prstGeom>
        </p:spPr>
      </p:pic>
    </p:spTree>
    <p:extLst>
      <p:ext uri="{BB962C8B-B14F-4D97-AF65-F5344CB8AC3E}">
        <p14:creationId xmlns:p14="http://schemas.microsoft.com/office/powerpoint/2010/main" val="26222554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23081" y="1825625"/>
                <a:ext cx="11768919" cy="4875426"/>
              </a:xfrm>
            </p:spPr>
            <p:txBody>
              <a:bodyPr>
                <a:noAutofit/>
              </a:bodyPr>
              <a:lstStyle/>
              <a:p>
                <a:pPr marL="0" indent="0">
                  <a:buNone/>
                </a:pPr>
                <a:r>
                  <a:rPr lang="en-US" dirty="0">
                    <a:solidFill>
                      <a:srgbClr val="7030A0"/>
                    </a:solidFill>
                    <a:latin typeface="Comic Sans MS" panose="030F0702030302020204" pitchFamily="66" charset="0"/>
                  </a:rPr>
                  <a:t>Suppose we have </a:t>
                </a:r>
                <a14:m>
                  <m:oMath xmlns:m="http://schemas.openxmlformats.org/officeDocument/2006/math">
                    <m:r>
                      <a:rPr lang="en-US" b="1" i="1" dirty="0">
                        <a:solidFill>
                          <a:srgbClr val="FF0000"/>
                        </a:solidFill>
                        <a:latin typeface="Cambria Math" panose="02040503050406030204" pitchFamily="18" charset="0"/>
                      </a:rPr>
                      <m:t>𝒏</m:t>
                    </m:r>
                  </m:oMath>
                </a14:m>
                <a:r>
                  <a:rPr lang="en-US" i="1" dirty="0">
                    <a:solidFill>
                      <a:srgbClr val="7030A0"/>
                    </a:solidFill>
                    <a:latin typeface="Comic Sans MS" panose="030F0702030302020204" pitchFamily="66" charset="0"/>
                  </a:rPr>
                  <a:t> </a:t>
                </a:r>
                <a:r>
                  <a:rPr lang="en-US" dirty="0">
                    <a:solidFill>
                      <a:srgbClr val="7030A0"/>
                    </a:solidFill>
                    <a:latin typeface="Comic Sans MS" panose="030F0702030302020204" pitchFamily="66" charset="0"/>
                  </a:rPr>
                  <a:t>same coins, which we want to distribute to </a:t>
                </a:r>
                <a14:m>
                  <m:oMath xmlns:m="http://schemas.openxmlformats.org/officeDocument/2006/math">
                    <m:r>
                      <a:rPr lang="en-US" b="1" i="1" dirty="0">
                        <a:solidFill>
                          <a:srgbClr val="FF0000"/>
                        </a:solidFill>
                        <a:latin typeface="Cambria Math" panose="02040503050406030204" pitchFamily="18" charset="0"/>
                      </a:rPr>
                      <m:t>𝒌</m:t>
                    </m:r>
                  </m:oMath>
                </a14:m>
                <a:r>
                  <a:rPr lang="en-US" dirty="0">
                    <a:solidFill>
                      <a:srgbClr val="7030A0"/>
                    </a:solidFill>
                    <a:latin typeface="Comic Sans MS" panose="030F0702030302020204" pitchFamily="66" charset="0"/>
                  </a:rPr>
                  <a:t> children, </a:t>
                </a:r>
                <a:r>
                  <a:rPr lang="en-US" dirty="0">
                    <a:solidFill>
                      <a:srgbClr val="00B0F0"/>
                    </a:solidFill>
                    <a:latin typeface="Comic Sans MS" panose="030F0702030302020204" pitchFamily="66" charset="0"/>
                  </a:rPr>
                  <a:t>each children should get at least ONE coin.</a:t>
                </a:r>
              </a:p>
              <a:p>
                <a:pPr marL="0" indent="0">
                  <a:buNone/>
                </a:pPr>
                <a:r>
                  <a:rPr lang="en-US" dirty="0">
                    <a:solidFill>
                      <a:srgbClr val="7030A0"/>
                    </a:solidFill>
                    <a:latin typeface="Comic Sans MS" panose="030F0702030302020204" pitchFamily="66" charset="0"/>
                  </a:rPr>
                  <a:t>We are told how many coins each child should get. </a:t>
                </a:r>
              </a:p>
              <a:p>
                <a:pPr marL="0" indent="0">
                  <a:buNone/>
                </a:pPr>
                <a:r>
                  <a:rPr lang="en-US" dirty="0">
                    <a:solidFill>
                      <a:srgbClr val="7030A0"/>
                    </a:solidFill>
                    <a:latin typeface="Comic Sans MS" panose="030F0702030302020204" pitchFamily="66" charset="0"/>
                  </a:rPr>
                  <a:t>We label the children </a:t>
                </a:r>
                <a:r>
                  <a:rPr lang="en-US" dirty="0">
                    <a:solidFill>
                      <a:srgbClr val="FF0000"/>
                    </a:solidFill>
                    <a:latin typeface="Comic Sans MS" panose="030F0702030302020204" pitchFamily="66" charset="0"/>
                  </a:rPr>
                  <a:t>1</a:t>
                </a:r>
                <a:r>
                  <a:rPr lang="en-US" i="1" dirty="0">
                    <a:solidFill>
                      <a:srgbClr val="FF0000"/>
                    </a:solidFill>
                    <a:latin typeface="Comic Sans MS" panose="030F0702030302020204" pitchFamily="66" charset="0"/>
                  </a:rPr>
                  <a:t>, </a:t>
                </a:r>
                <a:r>
                  <a:rPr lang="en-US" dirty="0">
                    <a:solidFill>
                      <a:srgbClr val="FF0000"/>
                    </a:solidFill>
                    <a:latin typeface="Comic Sans MS" panose="030F0702030302020204" pitchFamily="66" charset="0"/>
                  </a:rPr>
                  <a:t>2</a:t>
                </a:r>
                <a:r>
                  <a:rPr lang="en-US" i="1" dirty="0">
                    <a:solidFill>
                      <a:srgbClr val="FF0000"/>
                    </a:solidFill>
                    <a:latin typeface="Comic Sans MS" panose="030F0702030302020204" pitchFamily="66" charset="0"/>
                  </a:rPr>
                  <a:t>, . . . , k</a:t>
                </a:r>
                <a:r>
                  <a:rPr lang="en-US" dirty="0">
                    <a:solidFill>
                      <a:srgbClr val="7030A0"/>
                    </a:solidFill>
                    <a:latin typeface="Comic Sans MS" panose="030F0702030302020204" pitchFamily="66" charset="0"/>
                  </a:rPr>
                  <a:t>; thus we are given the numbers  </a:t>
                </a:r>
                <a14:m>
                  <m:oMath xmlns:m="http://schemas.openxmlformats.org/officeDocument/2006/math">
                    <m:sSub>
                      <m:sSubPr>
                        <m:ctrlPr>
                          <a:rPr lang="en-US" b="1" i="1" dirty="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𝟏</m:t>
                        </m:r>
                      </m:sub>
                    </m:sSub>
                    <m:r>
                      <a:rPr lang="en-US" b="1" i="1" dirty="0">
                        <a:solidFill>
                          <a:srgbClr val="FF0000"/>
                        </a:solidFill>
                        <a:latin typeface="Cambria Math" panose="02040503050406030204" pitchFamily="18" charset="0"/>
                      </a:rPr>
                      <m:t>, </m:t>
                    </m:r>
                    <m:sSub>
                      <m:sSubPr>
                        <m:ctrlPr>
                          <a:rPr lang="en-US" b="1" i="1" dirty="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𝟐</m:t>
                        </m:r>
                      </m:sub>
                    </m:sSub>
                    <m:r>
                      <a:rPr lang="en-US" b="1" i="1" dirty="0">
                        <a:solidFill>
                          <a:srgbClr val="FF0000"/>
                        </a:solidFill>
                        <a:latin typeface="Cambria Math" panose="02040503050406030204" pitchFamily="18" charset="0"/>
                      </a:rPr>
                      <m:t>, ⋯, </m:t>
                    </m:r>
                    <m:sSub>
                      <m:sSubPr>
                        <m:ctrlPr>
                          <a:rPr lang="en-US" b="1" i="1" dirty="0">
                            <a:solidFill>
                              <a:srgbClr val="FF0000"/>
                            </a:solidFill>
                            <a:latin typeface="Cambria Math" panose="02040503050406030204" pitchFamily="18" charset="0"/>
                          </a:rPr>
                        </m:ctrlPr>
                      </m:sSubPr>
                      <m:e>
                        <m:r>
                          <a:rPr lang="en-US" b="1" i="1" dirty="0" err="1">
                            <a:solidFill>
                              <a:srgbClr val="FF0000"/>
                            </a:solidFill>
                            <a:latin typeface="Cambria Math" panose="02040503050406030204" pitchFamily="18" charset="0"/>
                          </a:rPr>
                          <m:t>𝒏</m:t>
                        </m:r>
                      </m:e>
                      <m:sub>
                        <m:r>
                          <a:rPr lang="en-US" b="1" i="1" dirty="0" err="1">
                            <a:solidFill>
                              <a:srgbClr val="FF0000"/>
                            </a:solidFill>
                            <a:latin typeface="Cambria Math" panose="02040503050406030204" pitchFamily="18" charset="0"/>
                          </a:rPr>
                          <m:t>𝒌</m:t>
                        </m:r>
                      </m:sub>
                    </m:sSub>
                  </m:oMath>
                </a14:m>
                <a:r>
                  <a:rPr lang="en-US" dirty="0">
                    <a:solidFill>
                      <a:srgbClr val="7030A0"/>
                    </a:solidFill>
                    <a:latin typeface="Comic Sans MS" panose="030F0702030302020204" pitchFamily="66" charset="0"/>
                  </a:rPr>
                  <a:t>. So </a:t>
                </a:r>
                <a14:m>
                  <m:oMath xmlns:m="http://schemas.openxmlformats.org/officeDocument/2006/math">
                    <m:sSub>
                      <m:sSubPr>
                        <m:ctrlPr>
                          <a:rPr lang="en-US" b="1" i="1" dirty="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𝟏</m:t>
                        </m:r>
                      </m:sub>
                    </m:sSub>
                    <m:r>
                      <a:rPr lang="en-US" b="1" i="1" dirty="0">
                        <a:solidFill>
                          <a:srgbClr val="FF0000"/>
                        </a:solidFill>
                        <a:latin typeface="Cambria Math" panose="02040503050406030204" pitchFamily="18" charset="0"/>
                      </a:rPr>
                      <m:t>+</m:t>
                    </m:r>
                    <m:sSub>
                      <m:sSubPr>
                        <m:ctrlPr>
                          <a:rPr lang="en-US" b="1" i="1" dirty="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𝟐</m:t>
                        </m:r>
                      </m:sub>
                    </m:sSub>
                    <m:r>
                      <a:rPr lang="en-US" b="1" i="1" dirty="0">
                        <a:solidFill>
                          <a:srgbClr val="FF0000"/>
                        </a:solidFill>
                        <a:latin typeface="Cambria Math" panose="02040503050406030204" pitchFamily="18" charset="0"/>
                      </a:rPr>
                      <m:t>, ⋯,+</m:t>
                    </m:r>
                    <m:sSub>
                      <m:sSubPr>
                        <m:ctrlPr>
                          <a:rPr lang="en-US" b="1" i="1" dirty="0">
                            <a:solidFill>
                              <a:srgbClr val="FF0000"/>
                            </a:solidFill>
                            <a:latin typeface="Cambria Math" panose="02040503050406030204" pitchFamily="18" charset="0"/>
                          </a:rPr>
                        </m:ctrlPr>
                      </m:sSubPr>
                      <m:e>
                        <m:r>
                          <a:rPr lang="en-US" b="1" i="1" dirty="0" err="1">
                            <a:solidFill>
                              <a:srgbClr val="FF0000"/>
                            </a:solidFill>
                            <a:latin typeface="Cambria Math" panose="02040503050406030204" pitchFamily="18" charset="0"/>
                          </a:rPr>
                          <m:t>𝒏</m:t>
                        </m:r>
                      </m:e>
                      <m:sub>
                        <m:r>
                          <a:rPr lang="en-US" b="1" i="1" dirty="0" err="1">
                            <a:solidFill>
                              <a:srgbClr val="FF0000"/>
                            </a:solidFill>
                            <a:latin typeface="Cambria Math" panose="02040503050406030204" pitchFamily="18" charset="0"/>
                          </a:rPr>
                          <m:t>𝒌</m:t>
                        </m:r>
                      </m:sub>
                    </m:sSub>
                    <m:r>
                      <a:rPr lang="en-US" b="1" i="1" dirty="0">
                        <a:solidFill>
                          <a:srgbClr val="FF0000"/>
                        </a:solidFill>
                        <a:latin typeface="Cambria Math" panose="02040503050406030204" pitchFamily="18" charset="0"/>
                      </a:rPr>
                      <m:t>=</m:t>
                    </m:r>
                    <m:r>
                      <a:rPr lang="en-US" b="1" i="1" dirty="0">
                        <a:solidFill>
                          <a:srgbClr val="FF0000"/>
                        </a:solidFill>
                        <a:latin typeface="Cambria Math" panose="02040503050406030204" pitchFamily="18" charset="0"/>
                      </a:rPr>
                      <m:t>𝒏</m:t>
                    </m:r>
                    <m:r>
                      <a:rPr lang="en-US" dirty="0">
                        <a:solidFill>
                          <a:srgbClr val="7030A0"/>
                        </a:solidFill>
                        <a:latin typeface="Cambria Math" panose="02040503050406030204" pitchFamily="18" charset="0"/>
                      </a:rPr>
                      <m:t>.</m:t>
                    </m:r>
                  </m:oMath>
                </a14:m>
                <a:endParaRPr lang="en-US" dirty="0">
                  <a:solidFill>
                    <a:srgbClr val="7030A0"/>
                  </a:solidFill>
                  <a:latin typeface="Comic Sans MS" panose="030F0702030302020204" pitchFamily="66" charset="0"/>
                </a:endParaRPr>
              </a:p>
              <a:p>
                <a:pPr marL="0" indent="0">
                  <a:buNone/>
                </a:pPr>
                <a:endParaRPr lang="en-US" dirty="0">
                  <a:solidFill>
                    <a:srgbClr val="7030A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23081" y="1825625"/>
                <a:ext cx="11768919" cy="4875426"/>
              </a:xfrm>
              <a:blipFill rotWithShape="0">
                <a:blip r:embed="rId2"/>
                <a:stretch>
                  <a:fillRect l="-1036" t="-2125"/>
                </a:stretch>
              </a:blipFill>
            </p:spPr>
            <p:txBody>
              <a:bodyPr/>
              <a:lstStyle/>
              <a:p>
                <a:r>
                  <a:rPr lang="en-US">
                    <a:noFill/>
                  </a:rPr>
                  <a:t> </a:t>
                </a:r>
              </a:p>
            </p:txBody>
          </p:sp>
        </mc:Fallback>
      </mc:AlternateContent>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Money</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3.4 of textbook)</a:t>
            </a:r>
          </a:p>
        </p:txBody>
      </p:sp>
      <p:pic>
        <p:nvPicPr>
          <p:cNvPr id="2" name="Picture 1"/>
          <p:cNvPicPr>
            <a:picLocks noChangeAspect="1"/>
          </p:cNvPicPr>
          <p:nvPr/>
        </p:nvPicPr>
        <p:blipFill>
          <a:blip r:embed="rId3"/>
          <a:stretch>
            <a:fillRect/>
          </a:stretch>
        </p:blipFill>
        <p:spPr>
          <a:xfrm>
            <a:off x="4992757" y="4601067"/>
            <a:ext cx="6600825" cy="1647825"/>
          </a:xfrm>
          <a:prstGeom prst="rect">
            <a:avLst/>
          </a:prstGeom>
        </p:spPr>
      </p:pic>
      <p:cxnSp>
        <p:nvCxnSpPr>
          <p:cNvPr id="5" name="Straight Connector 4"/>
          <p:cNvCxnSpPr/>
          <p:nvPr/>
        </p:nvCxnSpPr>
        <p:spPr>
          <a:xfrm>
            <a:off x="4975172" y="4601067"/>
            <a:ext cx="0" cy="137160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69419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23081" y="1825625"/>
                <a:ext cx="11768919" cy="4875426"/>
              </a:xfrm>
            </p:spPr>
            <p:txBody>
              <a:bodyPr>
                <a:noAutofit/>
              </a:bodyPr>
              <a:lstStyle/>
              <a:p>
                <a:pPr marL="0" indent="0">
                  <a:buNone/>
                </a:pPr>
                <a:r>
                  <a:rPr lang="en-US" dirty="0">
                    <a:solidFill>
                      <a:srgbClr val="7030A0"/>
                    </a:solidFill>
                    <a:latin typeface="Comic Sans MS" panose="030F0702030302020204" pitchFamily="66" charset="0"/>
                  </a:rPr>
                  <a:t>Suppose we have </a:t>
                </a:r>
                <a14:m>
                  <m:oMath xmlns:m="http://schemas.openxmlformats.org/officeDocument/2006/math">
                    <m:r>
                      <a:rPr lang="en-US" b="1" i="1" dirty="0">
                        <a:solidFill>
                          <a:srgbClr val="FF0000"/>
                        </a:solidFill>
                        <a:latin typeface="Cambria Math" panose="02040503050406030204" pitchFamily="18" charset="0"/>
                      </a:rPr>
                      <m:t>𝒏</m:t>
                    </m:r>
                  </m:oMath>
                </a14:m>
                <a:r>
                  <a:rPr lang="en-US" i="1" dirty="0">
                    <a:solidFill>
                      <a:srgbClr val="7030A0"/>
                    </a:solidFill>
                    <a:latin typeface="Comic Sans MS" panose="030F0702030302020204" pitchFamily="66" charset="0"/>
                  </a:rPr>
                  <a:t> </a:t>
                </a:r>
                <a:r>
                  <a:rPr lang="en-US" dirty="0">
                    <a:solidFill>
                      <a:srgbClr val="7030A0"/>
                    </a:solidFill>
                    <a:latin typeface="Comic Sans MS" panose="030F0702030302020204" pitchFamily="66" charset="0"/>
                  </a:rPr>
                  <a:t>same coins, which we want to distribute to </a:t>
                </a:r>
                <a14:m>
                  <m:oMath xmlns:m="http://schemas.openxmlformats.org/officeDocument/2006/math">
                    <m:r>
                      <a:rPr lang="en-US" b="1" i="1" dirty="0">
                        <a:solidFill>
                          <a:srgbClr val="FF0000"/>
                        </a:solidFill>
                        <a:latin typeface="Cambria Math" panose="02040503050406030204" pitchFamily="18" charset="0"/>
                      </a:rPr>
                      <m:t>𝒌</m:t>
                    </m:r>
                  </m:oMath>
                </a14:m>
                <a:r>
                  <a:rPr lang="en-US" dirty="0">
                    <a:solidFill>
                      <a:srgbClr val="7030A0"/>
                    </a:solidFill>
                    <a:latin typeface="Comic Sans MS" panose="030F0702030302020204" pitchFamily="66" charset="0"/>
                  </a:rPr>
                  <a:t> children, </a:t>
                </a:r>
                <a:r>
                  <a:rPr lang="en-US" dirty="0">
                    <a:solidFill>
                      <a:srgbClr val="00B0F0"/>
                    </a:solidFill>
                    <a:latin typeface="Comic Sans MS" panose="030F0702030302020204" pitchFamily="66" charset="0"/>
                  </a:rPr>
                  <a:t>each children should get at least ONE coin.</a:t>
                </a:r>
              </a:p>
              <a:p>
                <a:pPr marL="0" indent="0">
                  <a:buNone/>
                </a:pPr>
                <a:r>
                  <a:rPr lang="en-US" dirty="0">
                    <a:solidFill>
                      <a:srgbClr val="7030A0"/>
                    </a:solidFill>
                    <a:latin typeface="Comic Sans MS" panose="030F0702030302020204" pitchFamily="66" charset="0"/>
                  </a:rPr>
                  <a:t>We are told how many coins each child should get. </a:t>
                </a:r>
              </a:p>
              <a:p>
                <a:pPr marL="0" indent="0">
                  <a:buNone/>
                </a:pPr>
                <a:r>
                  <a:rPr lang="en-US" dirty="0">
                    <a:solidFill>
                      <a:srgbClr val="7030A0"/>
                    </a:solidFill>
                    <a:latin typeface="Comic Sans MS" panose="030F0702030302020204" pitchFamily="66" charset="0"/>
                  </a:rPr>
                  <a:t>We label the children </a:t>
                </a:r>
                <a:r>
                  <a:rPr lang="en-US" dirty="0">
                    <a:solidFill>
                      <a:srgbClr val="FF0000"/>
                    </a:solidFill>
                    <a:latin typeface="Comic Sans MS" panose="030F0702030302020204" pitchFamily="66" charset="0"/>
                  </a:rPr>
                  <a:t>1</a:t>
                </a:r>
                <a:r>
                  <a:rPr lang="en-US" i="1" dirty="0">
                    <a:solidFill>
                      <a:srgbClr val="FF0000"/>
                    </a:solidFill>
                    <a:latin typeface="Comic Sans MS" panose="030F0702030302020204" pitchFamily="66" charset="0"/>
                  </a:rPr>
                  <a:t>, </a:t>
                </a:r>
                <a:r>
                  <a:rPr lang="en-US" dirty="0">
                    <a:solidFill>
                      <a:srgbClr val="FF0000"/>
                    </a:solidFill>
                    <a:latin typeface="Comic Sans MS" panose="030F0702030302020204" pitchFamily="66" charset="0"/>
                  </a:rPr>
                  <a:t>2</a:t>
                </a:r>
                <a:r>
                  <a:rPr lang="en-US" i="1" dirty="0">
                    <a:solidFill>
                      <a:srgbClr val="FF0000"/>
                    </a:solidFill>
                    <a:latin typeface="Comic Sans MS" panose="030F0702030302020204" pitchFamily="66" charset="0"/>
                  </a:rPr>
                  <a:t>, . . . , k</a:t>
                </a:r>
                <a:r>
                  <a:rPr lang="en-US" dirty="0">
                    <a:solidFill>
                      <a:srgbClr val="7030A0"/>
                    </a:solidFill>
                    <a:latin typeface="Comic Sans MS" panose="030F0702030302020204" pitchFamily="66" charset="0"/>
                  </a:rPr>
                  <a:t>; thus we are given the numbers  </a:t>
                </a:r>
                <a14:m>
                  <m:oMath xmlns:m="http://schemas.openxmlformats.org/officeDocument/2006/math">
                    <m:sSub>
                      <m:sSubPr>
                        <m:ctrlPr>
                          <a:rPr lang="en-US" b="1" i="1" dirty="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𝟏</m:t>
                        </m:r>
                      </m:sub>
                    </m:sSub>
                    <m:r>
                      <a:rPr lang="en-US" b="1" i="1" dirty="0">
                        <a:solidFill>
                          <a:srgbClr val="FF0000"/>
                        </a:solidFill>
                        <a:latin typeface="Cambria Math" panose="02040503050406030204" pitchFamily="18" charset="0"/>
                      </a:rPr>
                      <m:t>, </m:t>
                    </m:r>
                    <m:sSub>
                      <m:sSubPr>
                        <m:ctrlPr>
                          <a:rPr lang="en-US" b="1" i="1" dirty="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𝟐</m:t>
                        </m:r>
                      </m:sub>
                    </m:sSub>
                    <m:r>
                      <a:rPr lang="en-US" b="1" i="1" dirty="0">
                        <a:solidFill>
                          <a:srgbClr val="FF0000"/>
                        </a:solidFill>
                        <a:latin typeface="Cambria Math" panose="02040503050406030204" pitchFamily="18" charset="0"/>
                      </a:rPr>
                      <m:t>, ⋯, </m:t>
                    </m:r>
                    <m:sSub>
                      <m:sSubPr>
                        <m:ctrlPr>
                          <a:rPr lang="en-US" b="1" i="1" dirty="0">
                            <a:solidFill>
                              <a:srgbClr val="FF0000"/>
                            </a:solidFill>
                            <a:latin typeface="Cambria Math" panose="02040503050406030204" pitchFamily="18" charset="0"/>
                          </a:rPr>
                        </m:ctrlPr>
                      </m:sSubPr>
                      <m:e>
                        <m:r>
                          <a:rPr lang="en-US" b="1" i="1" dirty="0" err="1">
                            <a:solidFill>
                              <a:srgbClr val="FF0000"/>
                            </a:solidFill>
                            <a:latin typeface="Cambria Math" panose="02040503050406030204" pitchFamily="18" charset="0"/>
                          </a:rPr>
                          <m:t>𝒏</m:t>
                        </m:r>
                      </m:e>
                      <m:sub>
                        <m:r>
                          <a:rPr lang="en-US" b="1" i="1" dirty="0" err="1">
                            <a:solidFill>
                              <a:srgbClr val="FF0000"/>
                            </a:solidFill>
                            <a:latin typeface="Cambria Math" panose="02040503050406030204" pitchFamily="18" charset="0"/>
                          </a:rPr>
                          <m:t>𝒌</m:t>
                        </m:r>
                      </m:sub>
                    </m:sSub>
                  </m:oMath>
                </a14:m>
                <a:r>
                  <a:rPr lang="en-US" dirty="0">
                    <a:solidFill>
                      <a:srgbClr val="7030A0"/>
                    </a:solidFill>
                    <a:latin typeface="Comic Sans MS" panose="030F0702030302020204" pitchFamily="66" charset="0"/>
                  </a:rPr>
                  <a:t>. So </a:t>
                </a:r>
                <a14:m>
                  <m:oMath xmlns:m="http://schemas.openxmlformats.org/officeDocument/2006/math">
                    <m:sSub>
                      <m:sSubPr>
                        <m:ctrlPr>
                          <a:rPr lang="en-US" b="1" i="1" dirty="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𝟏</m:t>
                        </m:r>
                      </m:sub>
                    </m:sSub>
                    <m:r>
                      <a:rPr lang="en-US" b="1" i="1" dirty="0">
                        <a:solidFill>
                          <a:srgbClr val="FF0000"/>
                        </a:solidFill>
                        <a:latin typeface="Cambria Math" panose="02040503050406030204" pitchFamily="18" charset="0"/>
                      </a:rPr>
                      <m:t>+</m:t>
                    </m:r>
                    <m:sSub>
                      <m:sSubPr>
                        <m:ctrlPr>
                          <a:rPr lang="en-US" b="1" i="1" dirty="0">
                            <a:solidFill>
                              <a:srgbClr val="FF0000"/>
                            </a:solidFill>
                            <a:latin typeface="Cambria Math" panose="02040503050406030204" pitchFamily="18" charset="0"/>
                          </a:rPr>
                        </m:ctrlPr>
                      </m:sSubPr>
                      <m:e>
                        <m:r>
                          <a:rPr lang="en-US" b="1" i="1" dirty="0">
                            <a:solidFill>
                              <a:srgbClr val="FF0000"/>
                            </a:solidFill>
                            <a:latin typeface="Cambria Math" panose="02040503050406030204" pitchFamily="18" charset="0"/>
                          </a:rPr>
                          <m:t>𝒏</m:t>
                        </m:r>
                      </m:e>
                      <m:sub>
                        <m:r>
                          <a:rPr lang="en-US" b="1" i="1" dirty="0">
                            <a:solidFill>
                              <a:srgbClr val="FF0000"/>
                            </a:solidFill>
                            <a:latin typeface="Cambria Math" panose="02040503050406030204" pitchFamily="18" charset="0"/>
                          </a:rPr>
                          <m:t>𝟐</m:t>
                        </m:r>
                      </m:sub>
                    </m:sSub>
                    <m:r>
                      <a:rPr lang="en-US" b="1" i="1" dirty="0">
                        <a:solidFill>
                          <a:srgbClr val="FF0000"/>
                        </a:solidFill>
                        <a:latin typeface="Cambria Math" panose="02040503050406030204" pitchFamily="18" charset="0"/>
                      </a:rPr>
                      <m:t>, ⋯,+</m:t>
                    </m:r>
                    <m:sSub>
                      <m:sSubPr>
                        <m:ctrlPr>
                          <a:rPr lang="en-US" b="1" i="1" dirty="0">
                            <a:solidFill>
                              <a:srgbClr val="FF0000"/>
                            </a:solidFill>
                            <a:latin typeface="Cambria Math" panose="02040503050406030204" pitchFamily="18" charset="0"/>
                          </a:rPr>
                        </m:ctrlPr>
                      </m:sSubPr>
                      <m:e>
                        <m:r>
                          <a:rPr lang="en-US" b="1" i="1" dirty="0" err="1">
                            <a:solidFill>
                              <a:srgbClr val="FF0000"/>
                            </a:solidFill>
                            <a:latin typeface="Cambria Math" panose="02040503050406030204" pitchFamily="18" charset="0"/>
                          </a:rPr>
                          <m:t>𝒏</m:t>
                        </m:r>
                      </m:e>
                      <m:sub>
                        <m:r>
                          <a:rPr lang="en-US" b="1" i="1" dirty="0" err="1">
                            <a:solidFill>
                              <a:srgbClr val="FF0000"/>
                            </a:solidFill>
                            <a:latin typeface="Cambria Math" panose="02040503050406030204" pitchFamily="18" charset="0"/>
                          </a:rPr>
                          <m:t>𝒌</m:t>
                        </m:r>
                      </m:sub>
                    </m:sSub>
                    <m:r>
                      <a:rPr lang="en-US" b="1" i="1" dirty="0">
                        <a:solidFill>
                          <a:srgbClr val="FF0000"/>
                        </a:solidFill>
                        <a:latin typeface="Cambria Math" panose="02040503050406030204" pitchFamily="18" charset="0"/>
                      </a:rPr>
                      <m:t>=</m:t>
                    </m:r>
                    <m:r>
                      <a:rPr lang="en-US" b="1" i="1" dirty="0">
                        <a:solidFill>
                          <a:srgbClr val="FF0000"/>
                        </a:solidFill>
                        <a:latin typeface="Cambria Math" panose="02040503050406030204" pitchFamily="18" charset="0"/>
                      </a:rPr>
                      <m:t>𝒏</m:t>
                    </m:r>
                    <m:r>
                      <a:rPr lang="en-US" dirty="0">
                        <a:solidFill>
                          <a:srgbClr val="7030A0"/>
                        </a:solidFill>
                        <a:latin typeface="Cambria Math" panose="02040503050406030204" pitchFamily="18" charset="0"/>
                      </a:rPr>
                      <m:t>.</m:t>
                    </m:r>
                  </m:oMath>
                </a14:m>
                <a:endParaRPr lang="en-US" dirty="0">
                  <a:solidFill>
                    <a:srgbClr val="7030A0"/>
                  </a:solidFill>
                  <a:latin typeface="Comic Sans MS" panose="030F0702030302020204" pitchFamily="66" charset="0"/>
                </a:endParaRPr>
              </a:p>
              <a:p>
                <a:pPr marL="0" indent="0">
                  <a:buNone/>
                </a:pPr>
                <a:endParaRPr lang="en-US" dirty="0">
                  <a:solidFill>
                    <a:srgbClr val="7030A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a:p>
                <a:pPr marL="0" indent="0">
                  <a:buNone/>
                </a:pPr>
                <a:r>
                  <a:rPr lang="en-US" dirty="0">
                    <a:solidFill>
                      <a:srgbClr val="C00000"/>
                    </a:solidFill>
                    <a:latin typeface="Comic Sans MS" panose="030F0702030302020204" pitchFamily="66" charset="0"/>
                  </a:rPr>
                  <a:t>The question is, of course, how many ways can these coins be distributed?</a:t>
                </a: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23081" y="1825625"/>
                <a:ext cx="11768919" cy="4875426"/>
              </a:xfrm>
              <a:blipFill rotWithShape="0">
                <a:blip r:embed="rId2"/>
                <a:stretch>
                  <a:fillRect l="-1036" t="-2125"/>
                </a:stretch>
              </a:blipFill>
            </p:spPr>
            <p:txBody>
              <a:bodyPr/>
              <a:lstStyle/>
              <a:p>
                <a:r>
                  <a:rPr lang="en-US">
                    <a:noFill/>
                  </a:rPr>
                  <a:t> </a:t>
                </a:r>
              </a:p>
            </p:txBody>
          </p:sp>
        </mc:Fallback>
      </mc:AlternateContent>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Money</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3.4 of textbook)</a:t>
            </a:r>
          </a:p>
        </p:txBody>
      </p:sp>
      <p:pic>
        <p:nvPicPr>
          <p:cNvPr id="2" name="Picture 1"/>
          <p:cNvPicPr>
            <a:picLocks noChangeAspect="1"/>
          </p:cNvPicPr>
          <p:nvPr/>
        </p:nvPicPr>
        <p:blipFill>
          <a:blip r:embed="rId3"/>
          <a:stretch>
            <a:fillRect/>
          </a:stretch>
        </p:blipFill>
        <p:spPr>
          <a:xfrm>
            <a:off x="5257800" y="4057728"/>
            <a:ext cx="6600825" cy="1647825"/>
          </a:xfrm>
          <a:prstGeom prst="rect">
            <a:avLst/>
          </a:prstGeom>
          <a:effectLst>
            <a:softEdge rad="254000"/>
          </a:effectLst>
        </p:spPr>
      </p:pic>
    </p:spTree>
    <p:extLst>
      <p:ext uri="{BB962C8B-B14F-4D97-AF65-F5344CB8AC3E}">
        <p14:creationId xmlns:p14="http://schemas.microsoft.com/office/powerpoint/2010/main" val="13698126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23081" y="1325563"/>
                <a:ext cx="11768919" cy="5375488"/>
              </a:xfrm>
            </p:spPr>
            <p:txBody>
              <a:bodyPr>
                <a:noAutofit/>
              </a:bodyPr>
              <a:lstStyle/>
              <a:p>
                <a:pPr marL="0" indent="0">
                  <a:buNone/>
                </a:pPr>
                <a:r>
                  <a:rPr lang="en-US" sz="2400" dirty="0">
                    <a:solidFill>
                      <a:srgbClr val="C00000"/>
                    </a:solidFill>
                    <a:latin typeface="Comic Sans MS" panose="030F0702030302020204" pitchFamily="66" charset="0"/>
                  </a:rPr>
                  <a:t>The question is, of course, how many ways can these coins be distributed?</a:t>
                </a:r>
              </a:p>
              <a:p>
                <a:pPr marL="0" indent="0">
                  <a:buNone/>
                </a:pPr>
                <a:endParaRPr lang="en-US" dirty="0">
                  <a:solidFill>
                    <a:srgbClr val="C0000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a:p>
                <a:r>
                  <a:rPr lang="en-US" sz="2400" dirty="0"/>
                  <a:t>The first child begin to pick them up from left to right. After a while we stop him and let the second child pick up pennies, etc. </a:t>
                </a:r>
              </a:p>
              <a:p>
                <a:r>
                  <a:rPr lang="en-US" sz="2400" i="1" dirty="0"/>
                  <a:t>The distribution of the money is determined by specifying where to start with a new child.</a:t>
                </a:r>
              </a:p>
              <a:p>
                <a:r>
                  <a:rPr lang="en-US" sz="2400" dirty="0"/>
                  <a:t>Now, there are </a:t>
                </a:r>
                <a14:m>
                  <m:oMath xmlns:m="http://schemas.openxmlformats.org/officeDocument/2006/math">
                    <m:r>
                      <a:rPr lang="en-US" sz="2400" i="1" dirty="0" smtClean="0">
                        <a:latin typeface="Cambria Math" panose="02040503050406030204" pitchFamily="18" charset="0"/>
                      </a:rPr>
                      <m:t>𝑛</m:t>
                    </m:r>
                    <m:r>
                      <a:rPr lang="en-US" sz="2400" i="1" dirty="0" smtClean="0">
                        <a:latin typeface="Cambria Math" panose="02040503050406030204" pitchFamily="18" charset="0"/>
                      </a:rPr>
                      <m:t>−1</m:t>
                    </m:r>
                  </m:oMath>
                </a14:m>
                <a:r>
                  <a:rPr lang="en-US" sz="2400" dirty="0"/>
                  <a:t> points (between consecutive pennies) where we can let a new child in, and we have to select </a:t>
                </a:r>
                <a14:m>
                  <m:oMath xmlns:m="http://schemas.openxmlformats.org/officeDocument/2006/math">
                    <m:r>
                      <a:rPr lang="en-US" sz="2400" i="1" dirty="0" smtClean="0">
                        <a:latin typeface="Cambria Math" panose="02040503050406030204" pitchFamily="18" charset="0"/>
                      </a:rPr>
                      <m:t>𝑘</m:t>
                    </m:r>
                    <m:r>
                      <a:rPr lang="en-US" sz="2400" i="1" dirty="0" smtClean="0">
                        <a:latin typeface="Cambria Math" panose="02040503050406030204" pitchFamily="18" charset="0"/>
                      </a:rPr>
                      <m:t> −1</m:t>
                    </m:r>
                  </m:oMath>
                </a14:m>
                <a:r>
                  <a:rPr lang="en-US" sz="2400" dirty="0"/>
                  <a:t> of them (since the first child always starts at the beginning, we have no choice there). Thus we have to select a </a:t>
                </a:r>
                <a14:m>
                  <m:oMath xmlns:m="http://schemas.openxmlformats.org/officeDocument/2006/math">
                    <m:r>
                      <a:rPr lang="en-US" sz="2400" i="1" dirty="0" smtClean="0">
                        <a:latin typeface="Cambria Math" panose="02040503050406030204" pitchFamily="18" charset="0"/>
                      </a:rPr>
                      <m:t>(</m:t>
                    </m:r>
                    <m:r>
                      <a:rPr lang="en-US" sz="2400" i="1" dirty="0" smtClean="0">
                        <a:latin typeface="Cambria Math" panose="02040503050406030204" pitchFamily="18" charset="0"/>
                      </a:rPr>
                      <m:t>𝑘</m:t>
                    </m:r>
                    <m:r>
                      <a:rPr lang="en-US" sz="2400" i="1" dirty="0" smtClean="0">
                        <a:latin typeface="Cambria Math" panose="02040503050406030204" pitchFamily="18" charset="0"/>
                      </a:rPr>
                      <m:t>−1)</m:t>
                    </m:r>
                  </m:oMath>
                </a14:m>
                <a:r>
                  <a:rPr lang="en-US" sz="2400" dirty="0"/>
                  <a:t>-element subset from an </a:t>
                </a:r>
                <a14:m>
                  <m:oMath xmlns:m="http://schemas.openxmlformats.org/officeDocument/2006/math">
                    <m:r>
                      <a:rPr lang="en-US" sz="2400" i="1" dirty="0" smtClean="0">
                        <a:latin typeface="Cambria Math" panose="02040503050406030204" pitchFamily="18" charset="0"/>
                      </a:rPr>
                      <m:t>(</m:t>
                    </m:r>
                    <m:r>
                      <a:rPr lang="en-US" sz="2400" i="1" dirty="0" smtClean="0">
                        <a:latin typeface="Cambria Math" panose="02040503050406030204" pitchFamily="18" charset="0"/>
                      </a:rPr>
                      <m:t>𝑛</m:t>
                    </m:r>
                    <m:r>
                      <a:rPr lang="en-US" sz="2400" i="1" dirty="0" smtClean="0">
                        <a:latin typeface="Cambria Math" panose="02040503050406030204" pitchFamily="18" charset="0"/>
                      </a:rPr>
                      <m:t>−1)</m:t>
                    </m:r>
                  </m:oMath>
                </a14:m>
                <a:r>
                  <a:rPr lang="en-US" sz="2400" dirty="0"/>
                  <a:t>-element set. </a:t>
                </a:r>
              </a:p>
              <a:p>
                <a:pPr marL="0" indent="0">
                  <a:buNone/>
                </a:pPr>
                <a:r>
                  <a:rPr lang="en-US" sz="2400" dirty="0"/>
                  <a:t>The number of ways of doing so is </a:t>
                </a:r>
                <a14:m>
                  <m:oMath xmlns:m="http://schemas.openxmlformats.org/officeDocument/2006/math">
                    <m:d>
                      <m:dPr>
                        <m:ctrlPr>
                          <a:rPr lang="en-US" sz="2400" b="0" i="1" dirty="0" smtClean="0">
                            <a:latin typeface="Cambria Math" panose="02040503050406030204" pitchFamily="18" charset="0"/>
                          </a:rPr>
                        </m:ctrlPr>
                      </m:dPr>
                      <m:e>
                        <m:eqArr>
                          <m:eqArrPr>
                            <m:ctrlPr>
                              <a:rPr lang="en-US" sz="2400" i="1" dirty="0">
                                <a:latin typeface="Cambria Math" panose="02040503050406030204" pitchFamily="18" charset="0"/>
                              </a:rPr>
                            </m:ctrlPr>
                          </m:eqArrPr>
                          <m:e>
                            <m:r>
                              <a:rPr lang="en-US" sz="2400" i="1" dirty="0">
                                <a:latin typeface="Cambria Math" panose="02040503050406030204" pitchFamily="18" charset="0"/>
                              </a:rPr>
                              <m:t>𝑛</m:t>
                            </m:r>
                            <m:r>
                              <a:rPr lang="en-US" sz="2400" i="1" dirty="0">
                                <a:latin typeface="Cambria Math" panose="02040503050406030204" pitchFamily="18" charset="0"/>
                              </a:rPr>
                              <m:t>−1</m:t>
                            </m:r>
                          </m:e>
                          <m:e>
                            <m:r>
                              <a:rPr lang="en-US" sz="2400" i="1" dirty="0">
                                <a:latin typeface="Cambria Math" panose="02040503050406030204" pitchFamily="18" charset="0"/>
                              </a:rPr>
                              <m:t>𝑘</m:t>
                            </m:r>
                            <m:r>
                              <a:rPr lang="en-US" sz="2400" i="1" dirty="0">
                                <a:latin typeface="Cambria Math" panose="02040503050406030204" pitchFamily="18" charset="0"/>
                              </a:rPr>
                              <m:t>−1</m:t>
                            </m:r>
                          </m:e>
                        </m:eqArr>
                      </m:e>
                    </m:d>
                  </m:oMath>
                </a14:m>
                <a:r>
                  <a:rPr lang="en-US" sz="2400" dirty="0"/>
                  <a:t>.</a:t>
                </a:r>
                <a:endParaRPr lang="en-US" sz="2400"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23081" y="1325563"/>
                <a:ext cx="11768919" cy="5375488"/>
              </a:xfrm>
              <a:blipFill rotWithShape="0">
                <a:blip r:embed="rId2"/>
                <a:stretch>
                  <a:fillRect l="-777" t="-1587" r="-621"/>
                </a:stretch>
              </a:blipFill>
            </p:spPr>
            <p:txBody>
              <a:bodyPr/>
              <a:lstStyle/>
              <a:p>
                <a:r>
                  <a:rPr lang="en-US">
                    <a:noFill/>
                  </a:rPr>
                  <a:t> </a:t>
                </a:r>
              </a:p>
            </p:txBody>
          </p:sp>
        </mc:Fallback>
      </mc:AlternateContent>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Money</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3.4 of textbook)</a:t>
            </a:r>
          </a:p>
        </p:txBody>
      </p:sp>
      <p:pic>
        <p:nvPicPr>
          <p:cNvPr id="2" name="Picture 1"/>
          <p:cNvPicPr>
            <a:picLocks noChangeAspect="1"/>
          </p:cNvPicPr>
          <p:nvPr/>
        </p:nvPicPr>
        <p:blipFill>
          <a:blip r:embed="rId3"/>
          <a:stretch>
            <a:fillRect/>
          </a:stretch>
        </p:blipFill>
        <p:spPr>
          <a:xfrm>
            <a:off x="4158733" y="1645833"/>
            <a:ext cx="6600825" cy="1647825"/>
          </a:xfrm>
          <a:prstGeom prst="rect">
            <a:avLst/>
          </a:prstGeom>
          <a:effectLst>
            <a:softEdge rad="0"/>
          </a:effectLst>
        </p:spPr>
      </p:pic>
      <p:cxnSp>
        <p:nvCxnSpPr>
          <p:cNvPr id="5" name="Straight Connector 4"/>
          <p:cNvCxnSpPr/>
          <p:nvPr/>
        </p:nvCxnSpPr>
        <p:spPr>
          <a:xfrm flipH="1">
            <a:off x="4158733" y="1762540"/>
            <a:ext cx="2450" cy="110912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28982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081" y="1325563"/>
            <a:ext cx="11768919" cy="5375488"/>
          </a:xfrm>
        </p:spPr>
        <p:txBody>
          <a:bodyPr>
            <a:noAutofit/>
          </a:bodyPr>
          <a:lstStyle/>
          <a:p>
            <a:pPr marL="0" indent="0">
              <a:buNone/>
            </a:pPr>
            <a:r>
              <a:rPr lang="en-US" sz="2400" dirty="0">
                <a:solidFill>
                  <a:srgbClr val="C00000"/>
                </a:solidFill>
                <a:latin typeface="Comic Sans MS" panose="030F0702030302020204" pitchFamily="66" charset="0"/>
              </a:rPr>
              <a:t>The question is, of course, how many ways can these coins be distributed?</a:t>
            </a:r>
          </a:p>
          <a:p>
            <a:pPr marL="0" indent="0">
              <a:buNone/>
            </a:pPr>
            <a:endParaRPr lang="en-US" dirty="0">
              <a:solidFill>
                <a:srgbClr val="C0000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p:txBody>
      </p:sp>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Money</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3.4 of textbook)</a:t>
            </a:r>
          </a:p>
        </p:txBody>
      </p:sp>
      <p:pic>
        <p:nvPicPr>
          <p:cNvPr id="2" name="Picture 1"/>
          <p:cNvPicPr>
            <a:picLocks noChangeAspect="1"/>
          </p:cNvPicPr>
          <p:nvPr/>
        </p:nvPicPr>
        <p:blipFill>
          <a:blip r:embed="rId2"/>
          <a:stretch>
            <a:fillRect/>
          </a:stretch>
        </p:blipFill>
        <p:spPr>
          <a:xfrm>
            <a:off x="3007127" y="1659085"/>
            <a:ext cx="6600825" cy="1647825"/>
          </a:xfrm>
          <a:prstGeom prst="rect">
            <a:avLst/>
          </a:prstGeom>
          <a:effectLst>
            <a:softEdge rad="0"/>
          </a:effectLst>
        </p:spPr>
      </p:pic>
      <p:pic>
        <p:nvPicPr>
          <p:cNvPr id="4" name="Picture 3"/>
          <p:cNvPicPr>
            <a:picLocks noChangeAspect="1"/>
          </p:cNvPicPr>
          <p:nvPr/>
        </p:nvPicPr>
        <p:blipFill>
          <a:blip r:embed="rId3"/>
          <a:stretch>
            <a:fillRect/>
          </a:stretch>
        </p:blipFill>
        <p:spPr>
          <a:xfrm>
            <a:off x="423081" y="3913709"/>
            <a:ext cx="10220231" cy="957304"/>
          </a:xfrm>
          <a:prstGeom prst="rect">
            <a:avLst/>
          </a:prstGeom>
        </p:spPr>
      </p:pic>
      <p:sp>
        <p:nvSpPr>
          <p:cNvPr id="5" name="Rounded Rectangle 4"/>
          <p:cNvSpPr/>
          <p:nvPr/>
        </p:nvSpPr>
        <p:spPr>
          <a:xfrm>
            <a:off x="423081" y="3913709"/>
            <a:ext cx="11146067" cy="957304"/>
          </a:xfrm>
          <a:prstGeom prst="roundRect">
            <a:avLst/>
          </a:prstGeom>
          <a:solidFill>
            <a:srgbClr val="009664">
              <a:alpha val="20000"/>
            </a:srgb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13433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23081" y="1325563"/>
                <a:ext cx="11768919" cy="5375488"/>
              </a:xfrm>
            </p:spPr>
            <p:txBody>
              <a:bodyPr>
                <a:noAutofit/>
              </a:bodyPr>
              <a:lstStyle/>
              <a:p>
                <a:pPr marL="0" indent="0">
                  <a:buNone/>
                </a:pPr>
                <a:r>
                  <a:rPr lang="en-US" sz="2400" dirty="0">
                    <a:solidFill>
                      <a:srgbClr val="C00000"/>
                    </a:solidFill>
                    <a:latin typeface="Comic Sans MS" panose="030F0702030302020204" pitchFamily="66" charset="0"/>
                  </a:rPr>
                  <a:t>The question is, of course, how many ways can these coins be distributed?</a:t>
                </a:r>
              </a:p>
              <a:p>
                <a:pPr marL="0" indent="0">
                  <a:buNone/>
                </a:pPr>
                <a:endParaRPr lang="en-US" dirty="0">
                  <a:solidFill>
                    <a:srgbClr val="C0000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a:p>
                <a:r>
                  <a:rPr lang="en-US" sz="2400" dirty="0"/>
                  <a:t>we also allow distributions in which </a:t>
                </a:r>
                <a:r>
                  <a:rPr lang="en-US" sz="2400" dirty="0">
                    <a:solidFill>
                      <a:srgbClr val="FF0000"/>
                    </a:solidFill>
                  </a:rPr>
                  <a:t>some children get no money at all</a:t>
                </a:r>
                <a:r>
                  <a:rPr lang="en-US" sz="2400" dirty="0"/>
                  <a:t>; we consider even giving all the money to one child.</a:t>
                </a:r>
              </a:p>
              <a:p>
                <a:r>
                  <a:rPr lang="en-US" sz="2400" dirty="0"/>
                  <a:t>With the following trick, we can reduce the problem of counting such distributions to the problem we just solved: We borrow 1 penny from each child, and then distribute the whole amount (i.e., </a:t>
                </a:r>
                <a14:m>
                  <m:oMath xmlns:m="http://schemas.openxmlformats.org/officeDocument/2006/math">
                    <m:r>
                      <a:rPr lang="en-US" sz="2400" i="1" dirty="0" smtClean="0">
                        <a:latin typeface="Cambria Math" panose="02040503050406030204" pitchFamily="18" charset="0"/>
                      </a:rPr>
                      <m:t>𝑛</m:t>
                    </m:r>
                    <m:r>
                      <a:rPr lang="en-US" sz="2400" i="1" dirty="0" smtClean="0">
                        <a:latin typeface="Cambria Math" panose="02040503050406030204" pitchFamily="18" charset="0"/>
                      </a:rPr>
                      <m:t> + </m:t>
                    </m:r>
                    <m:r>
                      <a:rPr lang="en-US" sz="2400" i="1" dirty="0" smtClean="0">
                        <a:latin typeface="Cambria Math" panose="02040503050406030204" pitchFamily="18" charset="0"/>
                      </a:rPr>
                      <m:t>𝑘</m:t>
                    </m:r>
                  </m:oMath>
                </a14:m>
                <a:r>
                  <a:rPr lang="en-US" sz="2400" i="1" dirty="0"/>
                  <a:t> </a:t>
                </a:r>
                <a:r>
                  <a:rPr lang="en-US" sz="2400" dirty="0"/>
                  <a:t>pennies) to the children so that each child gets at least one penny. This way every child gets back the money we borrowed from him or her, and the lucky ones get some more. The “more” is exactly </a:t>
                </a:r>
                <a14:m>
                  <m:oMath xmlns:m="http://schemas.openxmlformats.org/officeDocument/2006/math">
                    <m:r>
                      <a:rPr lang="en-US" sz="2400" i="1" dirty="0" smtClean="0">
                        <a:latin typeface="Cambria Math" panose="02040503050406030204" pitchFamily="18" charset="0"/>
                      </a:rPr>
                      <m:t>𝑛</m:t>
                    </m:r>
                  </m:oMath>
                </a14:m>
                <a:r>
                  <a:rPr lang="en-US" sz="2400" i="1" dirty="0"/>
                  <a:t> </a:t>
                </a:r>
                <a:r>
                  <a:rPr lang="en-US" sz="2400" dirty="0"/>
                  <a:t>pennies distributed to </a:t>
                </a:r>
                <a14:m>
                  <m:oMath xmlns:m="http://schemas.openxmlformats.org/officeDocument/2006/math">
                    <m:r>
                      <a:rPr lang="en-US" sz="2400" i="1" dirty="0" smtClean="0">
                        <a:latin typeface="Cambria Math" panose="02040503050406030204" pitchFamily="18" charset="0"/>
                      </a:rPr>
                      <m:t>𝑘</m:t>
                    </m:r>
                  </m:oMath>
                </a14:m>
                <a:r>
                  <a:rPr lang="en-US" sz="2400" i="1" dirty="0"/>
                  <a:t> </a:t>
                </a:r>
                <a:r>
                  <a:rPr lang="en-US" sz="2400" dirty="0"/>
                  <a:t>children. We already know that the number of ways to distribute </a:t>
                </a:r>
                <a14:m>
                  <m:oMath xmlns:m="http://schemas.openxmlformats.org/officeDocument/2006/math">
                    <m:r>
                      <a:rPr lang="en-US" sz="2400" i="1" dirty="0" smtClean="0">
                        <a:latin typeface="Cambria Math" panose="02040503050406030204" pitchFamily="18" charset="0"/>
                      </a:rPr>
                      <m:t>𝑛</m:t>
                    </m:r>
                    <m:r>
                      <a:rPr lang="en-US" sz="2400" i="1" dirty="0" smtClean="0">
                        <a:latin typeface="Cambria Math" panose="02040503050406030204" pitchFamily="18" charset="0"/>
                      </a:rPr>
                      <m:t>+</m:t>
                    </m:r>
                    <m:r>
                      <a:rPr lang="en-US" sz="2400" i="1" dirty="0" smtClean="0">
                        <a:latin typeface="Cambria Math" panose="02040503050406030204" pitchFamily="18" charset="0"/>
                      </a:rPr>
                      <m:t>𝑘</m:t>
                    </m:r>
                  </m:oMath>
                </a14:m>
                <a:r>
                  <a:rPr lang="en-US" sz="2400" i="1" dirty="0"/>
                  <a:t> </a:t>
                </a:r>
                <a:r>
                  <a:rPr lang="en-US" sz="2400" dirty="0"/>
                  <a:t>pennies to </a:t>
                </a:r>
                <a14:m>
                  <m:oMath xmlns:m="http://schemas.openxmlformats.org/officeDocument/2006/math">
                    <m:r>
                      <a:rPr lang="en-US" sz="2400" i="1" dirty="0" smtClean="0">
                        <a:latin typeface="Cambria Math" panose="02040503050406030204" pitchFamily="18" charset="0"/>
                      </a:rPr>
                      <m:t>𝑘</m:t>
                    </m:r>
                  </m:oMath>
                </a14:m>
                <a:r>
                  <a:rPr lang="en-US" sz="2400" i="1" dirty="0"/>
                  <a:t> </a:t>
                </a:r>
                <a:r>
                  <a:rPr lang="en-US" sz="2400" dirty="0"/>
                  <a:t>children so that each child gets at least one penny is</a:t>
                </a:r>
                <a:r>
                  <a:rPr lang="en-US" sz="2400" dirty="0">
                    <a:solidFill>
                      <a:srgbClr val="FF0000"/>
                    </a:solidFill>
                  </a:rPr>
                  <a:t> </a:t>
                </a:r>
                <a14:m>
                  <m:oMath xmlns:m="http://schemas.openxmlformats.org/officeDocument/2006/math">
                    <m:d>
                      <m:dPr>
                        <m:ctrlPr>
                          <a:rPr lang="en-US" sz="2400" b="0" i="1" dirty="0" smtClean="0">
                            <a:solidFill>
                              <a:srgbClr val="FF0000"/>
                            </a:solidFill>
                            <a:latin typeface="Cambria Math" panose="02040503050406030204" pitchFamily="18" charset="0"/>
                          </a:rPr>
                        </m:ctrlPr>
                      </m:dPr>
                      <m:e>
                        <m:eqArr>
                          <m:eqArrPr>
                            <m:ctrlPr>
                              <a:rPr lang="en-US" sz="2400" i="1" dirty="0">
                                <a:solidFill>
                                  <a:srgbClr val="FF0000"/>
                                </a:solidFill>
                                <a:latin typeface="Cambria Math" panose="02040503050406030204" pitchFamily="18" charset="0"/>
                              </a:rPr>
                            </m:ctrlPr>
                          </m:eqArrPr>
                          <m:e>
                            <m:r>
                              <a:rPr lang="en-US" sz="2400" i="1" dirty="0">
                                <a:solidFill>
                                  <a:srgbClr val="FF0000"/>
                                </a:solidFill>
                                <a:latin typeface="Cambria Math" panose="02040503050406030204" pitchFamily="18" charset="0"/>
                              </a:rPr>
                              <m:t>𝑛</m:t>
                            </m:r>
                            <m:r>
                              <a:rPr lang="en-US" sz="2400" b="0" i="1" dirty="0" smtClean="0">
                                <a:solidFill>
                                  <a:srgbClr val="FF0000"/>
                                </a:solidFill>
                                <a:latin typeface="Cambria Math" panose="02040503050406030204" pitchFamily="18" charset="0"/>
                              </a:rPr>
                              <m:t>+</m:t>
                            </m:r>
                            <m:r>
                              <a:rPr lang="en-US" sz="2400" b="0" i="1" dirty="0" smtClean="0">
                                <a:solidFill>
                                  <a:srgbClr val="FF0000"/>
                                </a:solidFill>
                                <a:latin typeface="Cambria Math" panose="02040503050406030204" pitchFamily="18" charset="0"/>
                              </a:rPr>
                              <m:t>𝑘</m:t>
                            </m:r>
                            <m:r>
                              <a:rPr lang="en-US" sz="2400" i="1" dirty="0">
                                <a:solidFill>
                                  <a:srgbClr val="FF0000"/>
                                </a:solidFill>
                                <a:latin typeface="Cambria Math" panose="02040503050406030204" pitchFamily="18" charset="0"/>
                              </a:rPr>
                              <m:t>−1</m:t>
                            </m:r>
                          </m:e>
                          <m:e>
                            <m:r>
                              <a:rPr lang="en-US" sz="2400" i="1" dirty="0">
                                <a:solidFill>
                                  <a:srgbClr val="FF0000"/>
                                </a:solidFill>
                                <a:latin typeface="Cambria Math" panose="02040503050406030204" pitchFamily="18" charset="0"/>
                              </a:rPr>
                              <m:t>𝑘</m:t>
                            </m:r>
                            <m:r>
                              <a:rPr lang="en-US" sz="2400" i="1" dirty="0">
                                <a:solidFill>
                                  <a:srgbClr val="FF0000"/>
                                </a:solidFill>
                                <a:latin typeface="Cambria Math" panose="02040503050406030204" pitchFamily="18" charset="0"/>
                              </a:rPr>
                              <m:t>−1</m:t>
                            </m:r>
                          </m:e>
                        </m:eqArr>
                      </m:e>
                    </m:d>
                  </m:oMath>
                </a14:m>
                <a:r>
                  <a:rPr lang="en-US" sz="2400" dirty="0">
                    <a:solidFill>
                      <a:srgbClr val="FF0000"/>
                    </a:solidFill>
                  </a:rPr>
                  <a:t>.</a:t>
                </a:r>
                <a:endParaRPr lang="en-US" sz="2400" dirty="0">
                  <a:solidFill>
                    <a:srgbClr val="FF000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23081" y="1325563"/>
                <a:ext cx="11768919" cy="5375488"/>
              </a:xfrm>
              <a:blipFill rotWithShape="0">
                <a:blip r:embed="rId2"/>
                <a:stretch>
                  <a:fillRect l="-777" t="-1587" r="-932" b="-1020"/>
                </a:stretch>
              </a:blipFill>
            </p:spPr>
            <p:txBody>
              <a:bodyPr/>
              <a:lstStyle/>
              <a:p>
                <a:r>
                  <a:rPr lang="en-US">
                    <a:noFill/>
                  </a:rPr>
                  <a:t> </a:t>
                </a:r>
              </a:p>
            </p:txBody>
          </p:sp>
        </mc:Fallback>
      </mc:AlternateContent>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Money</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3.4 of textbook)</a:t>
            </a:r>
          </a:p>
        </p:txBody>
      </p:sp>
      <p:pic>
        <p:nvPicPr>
          <p:cNvPr id="2" name="Picture 1"/>
          <p:cNvPicPr>
            <a:picLocks noChangeAspect="1"/>
          </p:cNvPicPr>
          <p:nvPr/>
        </p:nvPicPr>
        <p:blipFill>
          <a:blip r:embed="rId3"/>
          <a:stretch>
            <a:fillRect/>
          </a:stretch>
        </p:blipFill>
        <p:spPr>
          <a:xfrm>
            <a:off x="4165359" y="1685589"/>
            <a:ext cx="6600825" cy="1647825"/>
          </a:xfrm>
          <a:prstGeom prst="rect">
            <a:avLst/>
          </a:prstGeom>
          <a:effectLst>
            <a:softEdge rad="0"/>
          </a:effectLst>
        </p:spPr>
      </p:pic>
      <p:cxnSp>
        <p:nvCxnSpPr>
          <p:cNvPr id="5" name="Straight Connector 4"/>
          <p:cNvCxnSpPr/>
          <p:nvPr/>
        </p:nvCxnSpPr>
        <p:spPr>
          <a:xfrm flipH="1">
            <a:off x="4086842" y="1811485"/>
            <a:ext cx="2450" cy="110912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a:off x="4805649" y="1811485"/>
            <a:ext cx="2450" cy="110912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19536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081" y="1325563"/>
            <a:ext cx="11768919" cy="5375488"/>
          </a:xfrm>
        </p:spPr>
        <p:txBody>
          <a:bodyPr>
            <a:noAutofit/>
          </a:bodyPr>
          <a:lstStyle/>
          <a:p>
            <a:pPr marL="0" indent="0">
              <a:buNone/>
            </a:pPr>
            <a:r>
              <a:rPr lang="en-US" sz="2400" dirty="0">
                <a:solidFill>
                  <a:srgbClr val="C00000"/>
                </a:solidFill>
                <a:latin typeface="Comic Sans MS" panose="030F0702030302020204" pitchFamily="66" charset="0"/>
              </a:rPr>
              <a:t>The question is, of course, how many ways can these coins be distributed?</a:t>
            </a:r>
          </a:p>
          <a:p>
            <a:pPr marL="0" indent="0">
              <a:buNone/>
            </a:pPr>
            <a:endParaRPr lang="en-US" dirty="0">
              <a:solidFill>
                <a:srgbClr val="C0000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a:p>
            <a:pPr marL="0" indent="0">
              <a:buNone/>
            </a:pPr>
            <a:endParaRPr lang="en-US" dirty="0">
              <a:solidFill>
                <a:srgbClr val="C00000"/>
              </a:solidFill>
              <a:latin typeface="Comic Sans MS" panose="030F0702030302020204" pitchFamily="66" charset="0"/>
            </a:endParaRPr>
          </a:p>
          <a:p>
            <a:pPr marL="0" indent="0">
              <a:buNone/>
            </a:pPr>
            <a:r>
              <a:rPr lang="en-US" dirty="0"/>
              <a:t>So we have the next result:</a:t>
            </a:r>
            <a:endParaRPr lang="en-US" dirty="0">
              <a:solidFill>
                <a:srgbClr val="C00000"/>
              </a:solidFill>
              <a:latin typeface="Comic Sans MS" panose="030F0702030302020204" pitchFamily="66" charset="0"/>
            </a:endParaRPr>
          </a:p>
        </p:txBody>
      </p:sp>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Money</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3.4 of textbook)</a:t>
            </a:r>
          </a:p>
        </p:txBody>
      </p:sp>
      <p:pic>
        <p:nvPicPr>
          <p:cNvPr id="2" name="Picture 1"/>
          <p:cNvPicPr>
            <a:picLocks noChangeAspect="1"/>
          </p:cNvPicPr>
          <p:nvPr/>
        </p:nvPicPr>
        <p:blipFill>
          <a:blip r:embed="rId2"/>
          <a:stretch>
            <a:fillRect/>
          </a:stretch>
        </p:blipFill>
        <p:spPr>
          <a:xfrm>
            <a:off x="3007127" y="1659085"/>
            <a:ext cx="6600825" cy="1647825"/>
          </a:xfrm>
          <a:prstGeom prst="rect">
            <a:avLst/>
          </a:prstGeom>
          <a:effectLst>
            <a:softEdge rad="0"/>
          </a:effectLst>
        </p:spPr>
      </p:pic>
      <p:pic>
        <p:nvPicPr>
          <p:cNvPr id="5" name="Picture 4"/>
          <p:cNvPicPr>
            <a:picLocks noChangeAspect="1"/>
          </p:cNvPicPr>
          <p:nvPr/>
        </p:nvPicPr>
        <p:blipFill>
          <a:blip r:embed="rId3"/>
          <a:stretch>
            <a:fillRect/>
          </a:stretch>
        </p:blipFill>
        <p:spPr>
          <a:xfrm>
            <a:off x="423081" y="4318147"/>
            <a:ext cx="10815523" cy="942965"/>
          </a:xfrm>
          <a:prstGeom prst="rect">
            <a:avLst/>
          </a:prstGeom>
        </p:spPr>
      </p:pic>
      <p:sp>
        <p:nvSpPr>
          <p:cNvPr id="7" name="Rounded Rectangle 6"/>
          <p:cNvSpPr/>
          <p:nvPr/>
        </p:nvSpPr>
        <p:spPr>
          <a:xfrm>
            <a:off x="423081" y="4318147"/>
            <a:ext cx="11146067" cy="957304"/>
          </a:xfrm>
          <a:prstGeom prst="roundRect">
            <a:avLst/>
          </a:prstGeom>
          <a:solidFill>
            <a:srgbClr val="009664">
              <a:alpha val="20000"/>
            </a:srgbClr>
          </a:solid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8770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3081" y="1825625"/>
            <a:ext cx="11768919" cy="4875426"/>
          </a:xfrm>
        </p:spPr>
        <p:txBody>
          <a:bodyPr>
            <a:noAutofit/>
          </a:bodyPr>
          <a:lstStyle/>
          <a:p>
            <a:pPr marL="0" indent="0">
              <a:buNone/>
            </a:pPr>
            <a:endParaRPr lang="en-US" sz="3600" b="1" dirty="0">
              <a:solidFill>
                <a:srgbClr val="7030A0"/>
              </a:solidFill>
              <a:latin typeface="Bradley Hand ITC" panose="03070402050302030203" pitchFamily="66" charset="0"/>
            </a:endParaRPr>
          </a:p>
          <a:p>
            <a:pPr marL="0" indent="0">
              <a:buNone/>
            </a:pPr>
            <a:endParaRPr lang="en-US" sz="3600" b="1" dirty="0">
              <a:solidFill>
                <a:srgbClr val="7030A0"/>
              </a:solidFill>
              <a:latin typeface="Bradley Hand ITC" panose="03070402050302030203" pitchFamily="66" charset="0"/>
            </a:endParaRPr>
          </a:p>
          <a:p>
            <a:pPr marL="0" indent="0">
              <a:buNone/>
            </a:pPr>
            <a:r>
              <a:rPr lang="en-US" sz="3600" b="1" dirty="0">
                <a:solidFill>
                  <a:srgbClr val="7030A0"/>
                </a:solidFill>
                <a:latin typeface="Bradley Hand ITC" panose="03070402050302030203" pitchFamily="66" charset="0"/>
              </a:rPr>
              <a:t>These kind of problems, we call it: </a:t>
            </a:r>
          </a:p>
          <a:p>
            <a:pPr marL="0" indent="0" algn="ctr">
              <a:buNone/>
            </a:pPr>
            <a:r>
              <a:rPr lang="en-US" sz="3600" b="1" u="sng" dirty="0">
                <a:solidFill>
                  <a:srgbClr val="7030A0"/>
                </a:solidFill>
                <a:latin typeface="Bradley Hand ITC" panose="03070402050302030203" pitchFamily="66" charset="0"/>
              </a:rPr>
              <a:t>Combinations with repeated objects</a:t>
            </a:r>
            <a:endParaRPr lang="en-US" sz="3600" dirty="0">
              <a:solidFill>
                <a:srgbClr val="00B050"/>
              </a:solidFill>
              <a:latin typeface="Centaur" panose="02030504050205020304" pitchFamily="18" charset="0"/>
            </a:endParaRPr>
          </a:p>
        </p:txBody>
      </p:sp>
      <p:sp>
        <p:nvSpPr>
          <p:cNvPr id="9"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Money</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3.4 of textbook)</a:t>
            </a:r>
          </a:p>
        </p:txBody>
      </p:sp>
    </p:spTree>
    <p:extLst>
      <p:ext uri="{BB962C8B-B14F-4D97-AF65-F5344CB8AC3E}">
        <p14:creationId xmlns:p14="http://schemas.microsoft.com/office/powerpoint/2010/main" val="40779310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0166" y="1426379"/>
            <a:ext cx="11486881" cy="4871389"/>
          </a:xfrm>
        </p:spPr>
        <p:txBody>
          <a:bodyPr>
            <a:normAutofit/>
          </a:bodyPr>
          <a:lstStyle/>
          <a:p>
            <a:pPr marL="0" indent="0">
              <a:buNone/>
            </a:pPr>
            <a:r>
              <a:rPr lang="en-US" b="1" dirty="0">
                <a:solidFill>
                  <a:srgbClr val="00B050"/>
                </a:solidFill>
              </a:rPr>
              <a:t>EXAMPLES – 1  </a:t>
            </a:r>
          </a:p>
        </p:txBody>
      </p:sp>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pic>
        <p:nvPicPr>
          <p:cNvPr id="4" name="Picture 3"/>
          <p:cNvPicPr>
            <a:picLocks noChangeAspect="1"/>
          </p:cNvPicPr>
          <p:nvPr/>
        </p:nvPicPr>
        <p:blipFill>
          <a:blip r:embed="rId2"/>
          <a:stretch>
            <a:fillRect/>
          </a:stretch>
        </p:blipFill>
        <p:spPr>
          <a:xfrm>
            <a:off x="310166" y="2138048"/>
            <a:ext cx="9984175" cy="2380943"/>
          </a:xfrm>
          <a:prstGeom prst="rect">
            <a:avLst/>
          </a:prstGeom>
        </p:spPr>
      </p:pic>
    </p:spTree>
    <p:extLst>
      <p:ext uri="{BB962C8B-B14F-4D97-AF65-F5344CB8AC3E}">
        <p14:creationId xmlns:p14="http://schemas.microsoft.com/office/powerpoint/2010/main" val="40618944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0166" y="1426379"/>
            <a:ext cx="11486881" cy="4871389"/>
          </a:xfrm>
        </p:spPr>
        <p:txBody>
          <a:bodyPr>
            <a:normAutofit/>
          </a:bodyPr>
          <a:lstStyle/>
          <a:p>
            <a:pPr marL="0" indent="0">
              <a:buNone/>
            </a:pPr>
            <a:r>
              <a:rPr lang="en-US" b="1" dirty="0">
                <a:solidFill>
                  <a:srgbClr val="00B050"/>
                </a:solidFill>
              </a:rPr>
              <a:t>EXAMPLES – 2  </a:t>
            </a:r>
          </a:p>
        </p:txBody>
      </p:sp>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pic>
        <p:nvPicPr>
          <p:cNvPr id="2" name="Picture 1"/>
          <p:cNvPicPr>
            <a:picLocks noChangeAspect="1"/>
          </p:cNvPicPr>
          <p:nvPr/>
        </p:nvPicPr>
        <p:blipFill>
          <a:blip r:embed="rId2"/>
          <a:stretch>
            <a:fillRect/>
          </a:stretch>
        </p:blipFill>
        <p:spPr>
          <a:xfrm>
            <a:off x="570878" y="1987618"/>
            <a:ext cx="9747251" cy="3962608"/>
          </a:xfrm>
          <a:prstGeom prst="rect">
            <a:avLst/>
          </a:prstGeom>
        </p:spPr>
      </p:pic>
    </p:spTree>
    <p:extLst>
      <p:ext uri="{BB962C8B-B14F-4D97-AF65-F5344CB8AC3E}">
        <p14:creationId xmlns:p14="http://schemas.microsoft.com/office/powerpoint/2010/main" val="21163575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524571" y="243285"/>
            <a:ext cx="5142857" cy="6371429"/>
          </a:xfrm>
          <a:prstGeom prst="rect">
            <a:avLst/>
          </a:prstGeom>
        </p:spPr>
      </p:pic>
    </p:spTree>
    <p:extLst>
      <p:ext uri="{BB962C8B-B14F-4D97-AF65-F5344CB8AC3E}">
        <p14:creationId xmlns:p14="http://schemas.microsoft.com/office/powerpoint/2010/main" val="8192106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546656" y="3524810"/>
            <a:ext cx="11013899" cy="674526"/>
          </a:xfrm>
          <a:prstGeom prst="rect">
            <a:avLst/>
          </a:prstGeom>
        </p:spPr>
      </p:pic>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4871389"/>
              </a:xfrm>
            </p:spPr>
            <p:txBody>
              <a:bodyPr>
                <a:normAutofit/>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lvl="0" indent="0">
                  <a:buNone/>
                </a:pPr>
                <a:endParaRPr lang="en-US" b="1" baseline="-30000" dirty="0">
                  <a:solidFill>
                    <a:srgbClr val="7030A0"/>
                  </a:solidFill>
                  <a:latin typeface="Arial" panose="020B0604020202020204" pitchFamily="34" charset="0"/>
                </a:endParaRPr>
              </a:p>
              <a:p>
                <a:pPr marL="0" indent="0">
                  <a:buNone/>
                </a:pPr>
                <a:r>
                  <a:rPr lang="en-US" dirty="0">
                    <a:solidFill>
                      <a:srgbClr val="7030A0"/>
                    </a:solidFill>
                    <a:latin typeface="Centaur" panose="02030504050205020304" pitchFamily="18" charset="0"/>
                  </a:rPr>
                  <a:t>Organize the presents in a line …. How many ways to arrange these in a line? </a:t>
                </a:r>
                <a14:m>
                  <m:oMath xmlns:m="http://schemas.openxmlformats.org/officeDocument/2006/math">
                    <m:r>
                      <a:rPr lang="en-US" b="1" i="1" dirty="0" smtClean="0">
                        <a:solidFill>
                          <a:srgbClr val="FF0000"/>
                        </a:solidFill>
                        <a:latin typeface="Cambria Math" panose="02040503050406030204" pitchFamily="18" charset="0"/>
                      </a:rPr>
                      <m:t>𝒏</m:t>
                    </m:r>
                    <m:r>
                      <a:rPr lang="en-US" b="1" i="1" dirty="0" smtClean="0">
                        <a:solidFill>
                          <a:srgbClr val="FF0000"/>
                        </a:solidFill>
                        <a:latin typeface="Cambria Math" panose="02040503050406030204" pitchFamily="18" charset="0"/>
                      </a:rPr>
                      <m:t>!</m:t>
                    </m:r>
                  </m:oMath>
                </a14:m>
                <a:endParaRPr lang="en-US" b="1" dirty="0">
                  <a:solidFill>
                    <a:srgbClr val="7030A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r>
                  <a:rPr lang="en-US" dirty="0">
                    <a:solidFill>
                      <a:srgbClr val="00B050"/>
                    </a:solidFill>
                    <a:latin typeface="Centaur" panose="02030504050205020304" pitchFamily="18" charset="0"/>
                  </a:rPr>
                  <a:t>Now each child comes and pick up there presents … Child 1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1</m:t>
                        </m:r>
                      </m:sub>
                    </m:sSub>
                  </m:oMath>
                </a14:m>
                <a:r>
                  <a:rPr lang="en-US" dirty="0">
                    <a:solidFill>
                      <a:srgbClr val="00B050"/>
                    </a:solidFill>
                    <a:latin typeface="Centaur" panose="02030504050205020304" pitchFamily="18" charset="0"/>
                  </a:rPr>
                  <a:t>, child 2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2</m:t>
                        </m:r>
                      </m:sub>
                    </m:sSub>
                  </m:oMath>
                </a14:m>
                <a:r>
                  <a:rPr lang="en-US" dirty="0">
                    <a:solidFill>
                      <a:srgbClr val="00B050"/>
                    </a:solidFill>
                    <a:latin typeface="Centaur" panose="02030504050205020304" pitchFamily="18" charset="0"/>
                  </a:rPr>
                  <a:t>, …., child k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𝑘</m:t>
                        </m:r>
                      </m:sub>
                    </m:sSub>
                  </m:oMath>
                </a14:m>
                <a:r>
                  <a:rPr lang="en-US" dirty="0">
                    <a:solidFill>
                      <a:srgbClr val="00B050"/>
                    </a:solidFill>
                    <a:latin typeface="Centaur" panose="02030504050205020304" pitchFamily="18" charset="0"/>
                  </a:rPr>
                  <a:t> .</a:t>
                </a:r>
              </a:p>
              <a:p>
                <a:pPr marL="0" indent="0">
                  <a:buNone/>
                </a:pPr>
                <a:r>
                  <a:rPr lang="en-US" dirty="0">
                    <a:solidFill>
                      <a:srgbClr val="00B050"/>
                    </a:solidFill>
                    <a:latin typeface="Centaur" panose="02030504050205020304" pitchFamily="18" charset="0"/>
                  </a:rPr>
                  <a:t>So how many ways, children have got the presents?</a:t>
                </a:r>
              </a:p>
              <a:p>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4871389"/>
              </a:xfrm>
              <a:blipFill rotWithShape="0">
                <a:blip r:embed="rId3"/>
                <a:stretch>
                  <a:fillRect l="-1115" t="-2253" r="-1699"/>
                </a:stretch>
              </a:blipFill>
            </p:spPr>
            <p:txBody>
              <a:bodyPr/>
              <a:lstStyle/>
              <a:p>
                <a:r>
                  <a:rPr lang="en-US">
                    <a:noFill/>
                  </a:rPr>
                  <a:t> </a:t>
                </a:r>
              </a:p>
            </p:txBody>
          </p:sp>
        </mc:Fallback>
      </mc:AlternateContent>
      <p:grpSp>
        <p:nvGrpSpPr>
          <p:cNvPr id="9" name="Group 8"/>
          <p:cNvGrpSpPr/>
          <p:nvPr/>
        </p:nvGrpSpPr>
        <p:grpSpPr>
          <a:xfrm>
            <a:off x="425003" y="3180195"/>
            <a:ext cx="11183535" cy="1327594"/>
            <a:chOff x="425003" y="3167132"/>
            <a:chExt cx="11183535" cy="1327594"/>
          </a:xfrm>
        </p:grpSpPr>
        <p:sp>
          <p:nvSpPr>
            <p:cNvPr id="5" name="Oval 4"/>
            <p:cNvSpPr/>
            <p:nvPr/>
          </p:nvSpPr>
          <p:spPr>
            <a:xfrm>
              <a:off x="425003" y="3171489"/>
              <a:ext cx="2897746" cy="1323237"/>
            </a:xfrm>
            <a:prstGeom prst="ellipse">
              <a:avLst/>
            </a:prstGeom>
            <a:solidFill>
              <a:schemeClr val="accent1">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3346145" y="3171488"/>
              <a:ext cx="1709181" cy="1323237"/>
            </a:xfrm>
            <a:prstGeom prst="ellipse">
              <a:avLst/>
            </a:prstGeom>
            <a:solidFill>
              <a:schemeClr val="accent2">
                <a:lumMod val="60000"/>
                <a:lumOff val="4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078723" y="3171488"/>
              <a:ext cx="2210352" cy="1323237"/>
            </a:xfrm>
            <a:prstGeom prst="ellipse">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9379131" y="3167132"/>
              <a:ext cx="2229407" cy="1323237"/>
            </a:xfrm>
            <a:prstGeom prst="ellipse">
              <a:avLst/>
            </a:prstGeom>
            <a:solidFill>
              <a:srgbClr val="92D05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314525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98795"/>
            <a:ext cx="10515600" cy="1325563"/>
          </a:xfrm>
        </p:spPr>
        <p:txBody>
          <a:bodyPr/>
          <a:lstStyle/>
          <a:p>
            <a:r>
              <a:rPr lang="en-US" dirty="0">
                <a:solidFill>
                  <a:schemeClr val="accent2">
                    <a:lumMod val="50000"/>
                  </a:schemeClr>
                </a:solidFill>
              </a:rPr>
              <a:t>Permutations with Repetitions</a:t>
            </a:r>
          </a:p>
        </p:txBody>
      </p:sp>
      <p:pic>
        <p:nvPicPr>
          <p:cNvPr id="3" name="Picture 2"/>
          <p:cNvPicPr>
            <a:picLocks noChangeAspect="1"/>
          </p:cNvPicPr>
          <p:nvPr/>
        </p:nvPicPr>
        <p:blipFill>
          <a:blip r:embed="rId2"/>
          <a:stretch>
            <a:fillRect/>
          </a:stretch>
        </p:blipFill>
        <p:spPr>
          <a:xfrm>
            <a:off x="838199" y="2724358"/>
            <a:ext cx="10994011" cy="511599"/>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6935887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14211"/>
            <a:ext cx="10515600" cy="1325563"/>
          </a:xfrm>
        </p:spPr>
        <p:txBody>
          <a:bodyPr/>
          <a:lstStyle/>
          <a:p>
            <a:r>
              <a:rPr lang="en-US" dirty="0">
                <a:solidFill>
                  <a:schemeClr val="accent2">
                    <a:lumMod val="50000"/>
                  </a:schemeClr>
                </a:solidFill>
              </a:rPr>
              <a:t>Permutations with Repetitions</a:t>
            </a:r>
          </a:p>
        </p:txBody>
      </p:sp>
      <p:pic>
        <p:nvPicPr>
          <p:cNvPr id="3" name="Picture 2"/>
          <p:cNvPicPr>
            <a:picLocks noChangeAspect="1"/>
          </p:cNvPicPr>
          <p:nvPr/>
        </p:nvPicPr>
        <p:blipFill>
          <a:blip r:embed="rId2"/>
          <a:stretch>
            <a:fillRect/>
          </a:stretch>
        </p:blipFill>
        <p:spPr>
          <a:xfrm>
            <a:off x="838199" y="2539774"/>
            <a:ext cx="10994011" cy="511599"/>
          </a:xfrm>
          <a:prstGeom prst="rect">
            <a:avLst/>
          </a:prstGeom>
        </p:spPr>
      </p:pic>
      <p:pic>
        <p:nvPicPr>
          <p:cNvPr id="4" name="Picture 3"/>
          <p:cNvPicPr>
            <a:picLocks noChangeAspect="1"/>
          </p:cNvPicPr>
          <p:nvPr/>
        </p:nvPicPr>
        <p:blipFill>
          <a:blip r:embed="rId3"/>
          <a:stretch>
            <a:fillRect/>
          </a:stretch>
        </p:blipFill>
        <p:spPr>
          <a:xfrm>
            <a:off x="838198" y="3986505"/>
            <a:ext cx="10593325" cy="843072"/>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5436776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88977"/>
            <a:ext cx="10515600" cy="1325563"/>
          </a:xfrm>
        </p:spPr>
        <p:txBody>
          <a:bodyPr/>
          <a:lstStyle/>
          <a:p>
            <a:r>
              <a:rPr lang="en-US" dirty="0">
                <a:solidFill>
                  <a:schemeClr val="accent2">
                    <a:lumMod val="50000"/>
                  </a:schemeClr>
                </a:solidFill>
              </a:rPr>
              <a:t>Combinations with Repetition</a:t>
            </a:r>
          </a:p>
        </p:txBody>
      </p:sp>
      <p:pic>
        <p:nvPicPr>
          <p:cNvPr id="3" name="Picture 2"/>
          <p:cNvPicPr>
            <a:picLocks noChangeAspect="1"/>
          </p:cNvPicPr>
          <p:nvPr/>
        </p:nvPicPr>
        <p:blipFill>
          <a:blip r:embed="rId2"/>
          <a:stretch>
            <a:fillRect/>
          </a:stretch>
        </p:blipFill>
        <p:spPr>
          <a:xfrm>
            <a:off x="838200" y="3114540"/>
            <a:ext cx="9983785" cy="1297211"/>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26514383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66019"/>
            <a:ext cx="10515600" cy="1325563"/>
          </a:xfrm>
        </p:spPr>
        <p:txBody>
          <a:bodyPr/>
          <a:lstStyle/>
          <a:p>
            <a:r>
              <a:rPr lang="en-US" dirty="0">
                <a:solidFill>
                  <a:schemeClr val="accent2">
                    <a:lumMod val="50000"/>
                  </a:schemeClr>
                </a:solidFill>
              </a:rPr>
              <a:t>Combinations with Repetition</a:t>
            </a:r>
          </a:p>
        </p:txBody>
      </p:sp>
      <p:pic>
        <p:nvPicPr>
          <p:cNvPr id="3" name="Picture 2"/>
          <p:cNvPicPr>
            <a:picLocks noChangeAspect="1"/>
          </p:cNvPicPr>
          <p:nvPr/>
        </p:nvPicPr>
        <p:blipFill>
          <a:blip r:embed="rId2"/>
          <a:stretch>
            <a:fillRect/>
          </a:stretch>
        </p:blipFill>
        <p:spPr>
          <a:xfrm>
            <a:off x="838200" y="2291582"/>
            <a:ext cx="9983785" cy="1297211"/>
          </a:xfrm>
          <a:prstGeom prst="rect">
            <a:avLst/>
          </a:prstGeom>
        </p:spPr>
      </p:pic>
      <p:pic>
        <p:nvPicPr>
          <p:cNvPr id="4" name="Picture 3"/>
          <p:cNvPicPr>
            <a:picLocks noChangeAspect="1"/>
          </p:cNvPicPr>
          <p:nvPr/>
        </p:nvPicPr>
        <p:blipFill>
          <a:blip r:embed="rId3"/>
          <a:stretch>
            <a:fillRect/>
          </a:stretch>
        </p:blipFill>
        <p:spPr>
          <a:xfrm>
            <a:off x="838200" y="3968493"/>
            <a:ext cx="9983785" cy="2140398"/>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2365855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57902"/>
            <a:ext cx="10515600" cy="1325563"/>
          </a:xfrm>
        </p:spPr>
        <p:txBody>
          <a:bodyPr/>
          <a:lstStyle/>
          <a:p>
            <a:r>
              <a:rPr lang="en-US" dirty="0">
                <a:solidFill>
                  <a:schemeClr val="accent2">
                    <a:lumMod val="50000"/>
                  </a:schemeClr>
                </a:solidFill>
              </a:rPr>
              <a:t>Combinations with Repetition</a:t>
            </a:r>
          </a:p>
        </p:txBody>
      </p:sp>
      <p:pic>
        <p:nvPicPr>
          <p:cNvPr id="3" name="Picture 2"/>
          <p:cNvPicPr>
            <a:picLocks noChangeAspect="1"/>
          </p:cNvPicPr>
          <p:nvPr/>
        </p:nvPicPr>
        <p:blipFill>
          <a:blip r:embed="rId2"/>
          <a:stretch>
            <a:fillRect/>
          </a:stretch>
        </p:blipFill>
        <p:spPr>
          <a:xfrm>
            <a:off x="838199" y="2807229"/>
            <a:ext cx="10264619" cy="1366630"/>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11637269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92588"/>
            <a:ext cx="10515600" cy="1325563"/>
          </a:xfrm>
        </p:spPr>
        <p:txBody>
          <a:bodyPr/>
          <a:lstStyle/>
          <a:p>
            <a:r>
              <a:rPr lang="en-US" dirty="0">
                <a:solidFill>
                  <a:schemeClr val="accent2">
                    <a:lumMod val="50000"/>
                  </a:schemeClr>
                </a:solidFill>
              </a:rPr>
              <a:t>Combinations with Repetition</a:t>
            </a:r>
          </a:p>
        </p:txBody>
      </p:sp>
      <p:pic>
        <p:nvPicPr>
          <p:cNvPr id="3" name="Picture 2"/>
          <p:cNvPicPr>
            <a:picLocks noChangeAspect="1"/>
          </p:cNvPicPr>
          <p:nvPr/>
        </p:nvPicPr>
        <p:blipFill>
          <a:blip r:embed="rId2"/>
          <a:stretch>
            <a:fillRect/>
          </a:stretch>
        </p:blipFill>
        <p:spPr>
          <a:xfrm>
            <a:off x="838199" y="2741915"/>
            <a:ext cx="10264619" cy="1366630"/>
          </a:xfrm>
          <a:prstGeom prst="rect">
            <a:avLst/>
          </a:prstGeom>
        </p:spPr>
      </p:pic>
      <p:pic>
        <p:nvPicPr>
          <p:cNvPr id="4" name="Picture 3"/>
          <p:cNvPicPr>
            <a:picLocks noChangeAspect="1"/>
          </p:cNvPicPr>
          <p:nvPr/>
        </p:nvPicPr>
        <p:blipFill>
          <a:blip r:embed="rId3"/>
          <a:stretch>
            <a:fillRect/>
          </a:stretch>
        </p:blipFill>
        <p:spPr>
          <a:xfrm>
            <a:off x="838199" y="4482730"/>
            <a:ext cx="4605470" cy="1627781"/>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150786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625561" y="437863"/>
            <a:ext cx="8522992" cy="5336843"/>
          </a:xfrm>
          <a:prstGeom prst="rect">
            <a:avLst/>
          </a:prstGeom>
        </p:spPr>
      </p:pic>
    </p:spTree>
    <p:extLst>
      <p:ext uri="{BB962C8B-B14F-4D97-AF65-F5344CB8AC3E}">
        <p14:creationId xmlns:p14="http://schemas.microsoft.com/office/powerpoint/2010/main" val="28279470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044399"/>
            <a:ext cx="10515600" cy="1325563"/>
          </a:xfrm>
        </p:spPr>
        <p:txBody>
          <a:bodyPr/>
          <a:lstStyle/>
          <a:p>
            <a:r>
              <a:rPr lang="en-US" dirty="0">
                <a:solidFill>
                  <a:schemeClr val="accent2">
                    <a:lumMod val="50000"/>
                  </a:schemeClr>
                </a:solidFill>
              </a:rPr>
              <a:t>Combinations with Repetition</a:t>
            </a:r>
          </a:p>
        </p:txBody>
      </p:sp>
      <p:pic>
        <p:nvPicPr>
          <p:cNvPr id="3" name="Picture 2"/>
          <p:cNvPicPr>
            <a:picLocks noChangeAspect="1"/>
          </p:cNvPicPr>
          <p:nvPr/>
        </p:nvPicPr>
        <p:blipFill>
          <a:blip r:embed="rId2"/>
          <a:stretch>
            <a:fillRect/>
          </a:stretch>
        </p:blipFill>
        <p:spPr>
          <a:xfrm>
            <a:off x="838199" y="2493726"/>
            <a:ext cx="10264619" cy="1366630"/>
          </a:xfrm>
          <a:prstGeom prst="rect">
            <a:avLst/>
          </a:prstGeom>
        </p:spPr>
      </p:pic>
      <p:pic>
        <p:nvPicPr>
          <p:cNvPr id="4" name="Picture 3"/>
          <p:cNvPicPr>
            <a:picLocks noChangeAspect="1"/>
          </p:cNvPicPr>
          <p:nvPr/>
        </p:nvPicPr>
        <p:blipFill>
          <a:blip r:embed="rId3"/>
          <a:stretch>
            <a:fillRect/>
          </a:stretch>
        </p:blipFill>
        <p:spPr>
          <a:xfrm>
            <a:off x="838199" y="4127470"/>
            <a:ext cx="2986826" cy="901340"/>
          </a:xfrm>
          <a:prstGeom prst="rect">
            <a:avLst/>
          </a:prstGeom>
        </p:spPr>
      </p:pic>
      <p:pic>
        <p:nvPicPr>
          <p:cNvPr id="5" name="Picture 4"/>
          <p:cNvPicPr>
            <a:picLocks noChangeAspect="1"/>
          </p:cNvPicPr>
          <p:nvPr/>
        </p:nvPicPr>
        <p:blipFill>
          <a:blip r:embed="rId4"/>
          <a:stretch>
            <a:fillRect/>
          </a:stretch>
        </p:blipFill>
        <p:spPr>
          <a:xfrm>
            <a:off x="838199" y="5269312"/>
            <a:ext cx="9709598" cy="861335"/>
          </a:xfrm>
          <a:prstGeom prst="rect">
            <a:avLst/>
          </a:prstGeom>
        </p:spPr>
      </p:pic>
      <p:sp>
        <p:nvSpPr>
          <p:cNvPr id="6"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3818513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75468"/>
            <a:ext cx="10515600" cy="1325563"/>
          </a:xfrm>
        </p:spPr>
        <p:txBody>
          <a:bodyPr/>
          <a:lstStyle/>
          <a:p>
            <a:r>
              <a:rPr lang="en-US" dirty="0">
                <a:solidFill>
                  <a:schemeClr val="accent2">
                    <a:lumMod val="50000"/>
                  </a:schemeClr>
                </a:solidFill>
              </a:rPr>
              <a:t>Combinations with Repetition</a:t>
            </a:r>
          </a:p>
        </p:txBody>
      </p:sp>
      <p:pic>
        <p:nvPicPr>
          <p:cNvPr id="3" name="Picture 2"/>
          <p:cNvPicPr>
            <a:picLocks noChangeAspect="1"/>
          </p:cNvPicPr>
          <p:nvPr/>
        </p:nvPicPr>
        <p:blipFill>
          <a:blip r:embed="rId2"/>
          <a:stretch>
            <a:fillRect/>
          </a:stretch>
        </p:blipFill>
        <p:spPr>
          <a:xfrm>
            <a:off x="838200" y="2801031"/>
            <a:ext cx="10005217" cy="1000997"/>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15711630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148897"/>
            <a:ext cx="10515600" cy="1325563"/>
          </a:xfrm>
        </p:spPr>
        <p:txBody>
          <a:bodyPr/>
          <a:lstStyle/>
          <a:p>
            <a:r>
              <a:rPr lang="en-US" dirty="0">
                <a:solidFill>
                  <a:schemeClr val="accent2">
                    <a:lumMod val="50000"/>
                  </a:schemeClr>
                </a:solidFill>
              </a:rPr>
              <a:t>Combinations with Repetition</a:t>
            </a:r>
          </a:p>
        </p:txBody>
      </p:sp>
      <p:pic>
        <p:nvPicPr>
          <p:cNvPr id="3" name="Picture 2"/>
          <p:cNvPicPr>
            <a:picLocks noChangeAspect="1"/>
          </p:cNvPicPr>
          <p:nvPr/>
        </p:nvPicPr>
        <p:blipFill>
          <a:blip r:embed="rId2"/>
          <a:stretch>
            <a:fillRect/>
          </a:stretch>
        </p:blipFill>
        <p:spPr>
          <a:xfrm>
            <a:off x="838200" y="2474460"/>
            <a:ext cx="10005217" cy="1000997"/>
          </a:xfrm>
          <a:prstGeom prst="rect">
            <a:avLst/>
          </a:prstGeom>
        </p:spPr>
      </p:pic>
      <p:pic>
        <p:nvPicPr>
          <p:cNvPr id="4" name="Picture 3"/>
          <p:cNvPicPr>
            <a:picLocks noChangeAspect="1"/>
          </p:cNvPicPr>
          <p:nvPr/>
        </p:nvPicPr>
        <p:blipFill>
          <a:blip r:embed="rId3"/>
          <a:stretch>
            <a:fillRect/>
          </a:stretch>
        </p:blipFill>
        <p:spPr>
          <a:xfrm>
            <a:off x="838200" y="4172182"/>
            <a:ext cx="6298740" cy="1579525"/>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83473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5431621"/>
              </a:xfrm>
            </p:spPr>
            <p:txBody>
              <a:bodyPr>
                <a:normAutofit lnSpcReduction="10000"/>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indent="0">
                  <a:buNone/>
                </a:pPr>
                <a:r>
                  <a:rPr lang="en-US" dirty="0">
                    <a:solidFill>
                      <a:srgbClr val="7030A0"/>
                    </a:solidFill>
                    <a:latin typeface="Centaur" panose="02030504050205020304" pitchFamily="18" charset="0"/>
                  </a:rPr>
                  <a:t>Organize the presents in a line …. How many ways to arrange these in a line? </a:t>
                </a:r>
                <a14:m>
                  <m:oMath xmlns:m="http://schemas.openxmlformats.org/officeDocument/2006/math">
                    <m:r>
                      <a:rPr lang="en-US" b="1" i="1" dirty="0" smtClean="0">
                        <a:solidFill>
                          <a:srgbClr val="FF0000"/>
                        </a:solidFill>
                        <a:latin typeface="Cambria Math" panose="02040503050406030204" pitchFamily="18" charset="0"/>
                      </a:rPr>
                      <m:t>𝒏</m:t>
                    </m:r>
                    <m:r>
                      <a:rPr lang="en-US" b="1" i="1" dirty="0" smtClean="0">
                        <a:solidFill>
                          <a:srgbClr val="FF0000"/>
                        </a:solidFill>
                        <a:latin typeface="Cambria Math" panose="02040503050406030204" pitchFamily="18" charset="0"/>
                      </a:rPr>
                      <m:t>!</m:t>
                    </m:r>
                  </m:oMath>
                </a14:m>
                <a:endParaRPr lang="en-US" b="1" dirty="0">
                  <a:solidFill>
                    <a:srgbClr val="7030A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r>
                  <a:rPr lang="en-US" dirty="0">
                    <a:solidFill>
                      <a:srgbClr val="00B050"/>
                    </a:solidFill>
                    <a:latin typeface="Centaur" panose="02030504050205020304" pitchFamily="18" charset="0"/>
                  </a:rPr>
                  <a:t>Now each child comes and pick up there presents … Child 1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1</m:t>
                        </m:r>
                      </m:sub>
                    </m:sSub>
                  </m:oMath>
                </a14:m>
                <a:r>
                  <a:rPr lang="en-US" dirty="0">
                    <a:solidFill>
                      <a:srgbClr val="00B050"/>
                    </a:solidFill>
                    <a:latin typeface="Centaur" panose="02030504050205020304" pitchFamily="18" charset="0"/>
                  </a:rPr>
                  <a:t>, child 2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2</m:t>
                        </m:r>
                      </m:sub>
                    </m:sSub>
                  </m:oMath>
                </a14:m>
                <a:r>
                  <a:rPr lang="en-US" dirty="0">
                    <a:solidFill>
                      <a:srgbClr val="00B050"/>
                    </a:solidFill>
                    <a:latin typeface="Centaur" panose="02030504050205020304" pitchFamily="18" charset="0"/>
                  </a:rPr>
                  <a:t>, …., child k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𝑘</m:t>
                        </m:r>
                      </m:sub>
                    </m:sSub>
                  </m:oMath>
                </a14:m>
                <a:r>
                  <a:rPr lang="en-US" dirty="0">
                    <a:solidFill>
                      <a:srgbClr val="00B050"/>
                    </a:solidFill>
                    <a:latin typeface="Centaur" panose="02030504050205020304" pitchFamily="18" charset="0"/>
                  </a:rPr>
                  <a:t> .</a:t>
                </a:r>
              </a:p>
              <a:p>
                <a:r>
                  <a:rPr lang="en-US" dirty="0">
                    <a:solidFill>
                      <a:srgbClr val="00B050"/>
                    </a:solidFill>
                    <a:latin typeface="Centaur" panose="02030504050205020304" pitchFamily="18" charset="0"/>
                  </a:rPr>
                  <a:t>So how many ways, children have got the presents?</a:t>
                </a:r>
              </a:p>
              <a:p>
                <a:r>
                  <a:rPr lang="en-US" dirty="0">
                    <a:solidFill>
                      <a:srgbClr val="FF0000"/>
                    </a:solidFill>
                    <a:latin typeface="Centaur" panose="02030504050205020304" pitchFamily="18" charset="0"/>
                  </a:rPr>
                  <a:t>Some patterns are unnecessarily counted … for child-1, </a:t>
                </a:r>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m:t>
                    </m:r>
                  </m:oMath>
                </a14:m>
                <a:r>
                  <a:rPr lang="en-US" dirty="0">
                    <a:solidFill>
                      <a:srgbClr val="FF0000"/>
                    </a:solidFill>
                    <a:latin typeface="Centaur" panose="02030504050205020304" pitchFamily="18" charset="0"/>
                  </a:rPr>
                  <a:t> ways to get </a:t>
                </a:r>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1</m:t>
                        </m:r>
                      </m:sub>
                    </m:sSub>
                  </m:oMath>
                </a14:m>
                <a:r>
                  <a:rPr lang="en-US" dirty="0">
                    <a:solidFill>
                      <a:srgbClr val="FF0000"/>
                    </a:solidFill>
                    <a:latin typeface="Centaur" panose="02030504050205020304" pitchFamily="18" charset="0"/>
                  </a:rPr>
                  <a:t> gifts --- but it should be counted as ONE combination. … </a:t>
                </a:r>
              </a:p>
              <a:p>
                <a:pPr marL="0" indent="0">
                  <a:buNone/>
                </a:pPr>
                <a:r>
                  <a:rPr lang="en-US" dirty="0">
                    <a:solidFill>
                      <a:srgbClr val="FF0000"/>
                    </a:solidFill>
                    <a:latin typeface="Centaur" panose="02030504050205020304" pitchFamily="18" charset="0"/>
                  </a:rPr>
                  <a:t>same with other children. </a:t>
                </a:r>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5431621"/>
              </a:xfrm>
              <a:blipFill rotWithShape="0">
                <a:blip r:embed="rId2"/>
                <a:stretch>
                  <a:fillRect l="-1115" t="-2694" r="-1699"/>
                </a:stretch>
              </a:blipFill>
            </p:spPr>
            <p:txBody>
              <a:bodyPr/>
              <a:lstStyle/>
              <a:p>
                <a:r>
                  <a:rPr lang="en-US">
                    <a:noFill/>
                  </a:rPr>
                  <a:t> </a:t>
                </a:r>
              </a:p>
            </p:txBody>
          </p:sp>
        </mc:Fallback>
      </mc:AlternateContent>
      <p:grpSp>
        <p:nvGrpSpPr>
          <p:cNvPr id="4" name="Group 3"/>
          <p:cNvGrpSpPr/>
          <p:nvPr/>
        </p:nvGrpSpPr>
        <p:grpSpPr>
          <a:xfrm>
            <a:off x="425003" y="2722990"/>
            <a:ext cx="11183535" cy="1327594"/>
            <a:chOff x="425003" y="3167132"/>
            <a:chExt cx="11183535" cy="1327594"/>
          </a:xfrm>
        </p:grpSpPr>
        <p:pic>
          <p:nvPicPr>
            <p:cNvPr id="5" name="Picture 4"/>
            <p:cNvPicPr>
              <a:picLocks noChangeAspect="1"/>
            </p:cNvPicPr>
            <p:nvPr/>
          </p:nvPicPr>
          <p:blipFill>
            <a:blip r:embed="rId3"/>
            <a:stretch>
              <a:fillRect/>
            </a:stretch>
          </p:blipFill>
          <p:spPr>
            <a:xfrm>
              <a:off x="546656" y="3393609"/>
              <a:ext cx="11013899" cy="674526"/>
            </a:xfrm>
            <a:prstGeom prst="rect">
              <a:avLst/>
            </a:prstGeom>
          </p:spPr>
        </p:pic>
        <p:sp>
          <p:nvSpPr>
            <p:cNvPr id="6" name="Oval 5"/>
            <p:cNvSpPr/>
            <p:nvPr/>
          </p:nvSpPr>
          <p:spPr>
            <a:xfrm>
              <a:off x="425003" y="3171489"/>
              <a:ext cx="2897746" cy="1323237"/>
            </a:xfrm>
            <a:prstGeom prst="ellipse">
              <a:avLst/>
            </a:prstGeom>
            <a:solidFill>
              <a:schemeClr val="accent1">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46145" y="3171488"/>
              <a:ext cx="1709181" cy="1323237"/>
            </a:xfrm>
            <a:prstGeom prst="ellipse">
              <a:avLst/>
            </a:prstGeom>
            <a:solidFill>
              <a:schemeClr val="accent2">
                <a:lumMod val="60000"/>
                <a:lumOff val="4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078723" y="3171488"/>
              <a:ext cx="2210352" cy="1323237"/>
            </a:xfrm>
            <a:prstGeom prst="ellipse">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379131" y="3167132"/>
              <a:ext cx="2229407" cy="1323237"/>
            </a:xfrm>
            <a:prstGeom prst="ellipse">
              <a:avLst/>
            </a:prstGeom>
            <a:solidFill>
              <a:srgbClr val="92D05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22731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44840"/>
            <a:ext cx="10515600" cy="1325563"/>
          </a:xfrm>
        </p:spPr>
        <p:txBody>
          <a:bodyPr/>
          <a:lstStyle/>
          <a:p>
            <a:r>
              <a:rPr lang="en-US" dirty="0">
                <a:solidFill>
                  <a:schemeClr val="accent2">
                    <a:lumMod val="50000"/>
                  </a:schemeClr>
                </a:solidFill>
              </a:rPr>
              <a:t>Combinations with Repetition</a:t>
            </a:r>
          </a:p>
        </p:txBody>
      </p:sp>
      <p:pic>
        <p:nvPicPr>
          <p:cNvPr id="4" name="Picture 3"/>
          <p:cNvPicPr>
            <a:picLocks noChangeAspect="1"/>
          </p:cNvPicPr>
          <p:nvPr/>
        </p:nvPicPr>
        <p:blipFill>
          <a:blip r:embed="rId2"/>
          <a:stretch>
            <a:fillRect/>
          </a:stretch>
        </p:blipFill>
        <p:spPr>
          <a:xfrm>
            <a:off x="838200" y="2670403"/>
            <a:ext cx="5845936" cy="1994254"/>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6020159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75466"/>
            <a:ext cx="10515600" cy="1325563"/>
          </a:xfrm>
        </p:spPr>
        <p:txBody>
          <a:bodyPr/>
          <a:lstStyle/>
          <a:p>
            <a:r>
              <a:rPr lang="en-US" dirty="0">
                <a:solidFill>
                  <a:schemeClr val="accent2">
                    <a:lumMod val="50000"/>
                  </a:schemeClr>
                </a:solidFill>
              </a:rPr>
              <a:t>Combinations with Repetition</a:t>
            </a:r>
          </a:p>
        </p:txBody>
      </p:sp>
      <p:pic>
        <p:nvPicPr>
          <p:cNvPr id="4" name="Picture 3"/>
          <p:cNvPicPr>
            <a:picLocks noChangeAspect="1"/>
          </p:cNvPicPr>
          <p:nvPr/>
        </p:nvPicPr>
        <p:blipFill>
          <a:blip r:embed="rId2"/>
          <a:stretch>
            <a:fillRect/>
          </a:stretch>
        </p:blipFill>
        <p:spPr>
          <a:xfrm>
            <a:off x="838200" y="2801029"/>
            <a:ext cx="5845936" cy="1994254"/>
          </a:xfrm>
          <a:prstGeom prst="rect">
            <a:avLst/>
          </a:prstGeom>
        </p:spPr>
      </p:pic>
      <p:pic>
        <p:nvPicPr>
          <p:cNvPr id="3" name="Picture 2"/>
          <p:cNvPicPr>
            <a:picLocks noChangeAspect="1"/>
          </p:cNvPicPr>
          <p:nvPr/>
        </p:nvPicPr>
        <p:blipFill>
          <a:blip r:embed="rId3"/>
          <a:stretch>
            <a:fillRect/>
          </a:stretch>
        </p:blipFill>
        <p:spPr>
          <a:xfrm>
            <a:off x="838200" y="5314398"/>
            <a:ext cx="6743692" cy="929462"/>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2742044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797230" y="856842"/>
            <a:ext cx="8264407" cy="5239158"/>
          </a:xfrm>
          <a:prstGeom prst="rect">
            <a:avLst/>
          </a:prstGeom>
        </p:spPr>
      </p:pic>
    </p:spTree>
    <p:extLst>
      <p:ext uri="{BB962C8B-B14F-4D97-AF65-F5344CB8AC3E}">
        <p14:creationId xmlns:p14="http://schemas.microsoft.com/office/powerpoint/2010/main" val="36402877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26834"/>
            <a:ext cx="10515600" cy="1325563"/>
          </a:xfrm>
        </p:spPr>
        <p:txBody>
          <a:bodyPr/>
          <a:lstStyle/>
          <a:p>
            <a:r>
              <a:rPr lang="en-US" dirty="0">
                <a:solidFill>
                  <a:schemeClr val="accent2">
                    <a:lumMod val="50000"/>
                  </a:schemeClr>
                </a:solidFill>
              </a:rPr>
              <a:t>Combinations with Repetition</a:t>
            </a:r>
          </a:p>
        </p:txBody>
      </p:sp>
      <p:pic>
        <p:nvPicPr>
          <p:cNvPr id="4" name="Picture 3"/>
          <p:cNvPicPr>
            <a:picLocks noChangeAspect="1"/>
          </p:cNvPicPr>
          <p:nvPr/>
        </p:nvPicPr>
        <p:blipFill>
          <a:blip r:embed="rId2"/>
          <a:stretch>
            <a:fillRect/>
          </a:stretch>
        </p:blipFill>
        <p:spPr>
          <a:xfrm>
            <a:off x="838200" y="2252397"/>
            <a:ext cx="5845936" cy="1994254"/>
          </a:xfrm>
          <a:prstGeom prst="rect">
            <a:avLst/>
          </a:prstGeom>
        </p:spPr>
      </p:pic>
      <p:pic>
        <p:nvPicPr>
          <p:cNvPr id="3" name="Picture 2"/>
          <p:cNvPicPr>
            <a:picLocks noChangeAspect="1"/>
          </p:cNvPicPr>
          <p:nvPr/>
        </p:nvPicPr>
        <p:blipFill>
          <a:blip r:embed="rId3"/>
          <a:stretch>
            <a:fillRect/>
          </a:stretch>
        </p:blipFill>
        <p:spPr>
          <a:xfrm>
            <a:off x="838200" y="4542606"/>
            <a:ext cx="4077256" cy="467899"/>
          </a:xfrm>
          <a:prstGeom prst="rect">
            <a:avLst/>
          </a:prstGeom>
        </p:spPr>
      </p:pic>
      <p:pic>
        <p:nvPicPr>
          <p:cNvPr id="5" name="Picture 4"/>
          <p:cNvPicPr>
            <a:picLocks noChangeAspect="1"/>
          </p:cNvPicPr>
          <p:nvPr/>
        </p:nvPicPr>
        <p:blipFill>
          <a:blip r:embed="rId4"/>
          <a:stretch>
            <a:fillRect/>
          </a:stretch>
        </p:blipFill>
        <p:spPr>
          <a:xfrm>
            <a:off x="838200" y="5382999"/>
            <a:ext cx="5899544" cy="827932"/>
          </a:xfrm>
          <a:prstGeom prst="rect">
            <a:avLst/>
          </a:prstGeom>
        </p:spPr>
      </p:pic>
      <p:sp>
        <p:nvSpPr>
          <p:cNvPr id="6"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280275647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16585"/>
            <a:ext cx="10515600" cy="1325563"/>
          </a:xfrm>
        </p:spPr>
        <p:txBody>
          <a:bodyPr/>
          <a:lstStyle/>
          <a:p>
            <a:r>
              <a:rPr lang="en-US" dirty="0">
                <a:solidFill>
                  <a:schemeClr val="accent2">
                    <a:lumMod val="50000"/>
                  </a:schemeClr>
                </a:solidFill>
              </a:rPr>
              <a:t>Combinations with Repetition</a:t>
            </a:r>
          </a:p>
        </p:txBody>
      </p:sp>
      <mc:AlternateContent xmlns:mc="http://schemas.openxmlformats.org/markup-compatibility/2006" xmlns:a14="http://schemas.microsoft.com/office/drawing/2010/main">
        <mc:Choice Requires="a14">
          <p:sp>
            <p:nvSpPr>
              <p:cNvPr id="7" name="Content Placeholder 6"/>
              <p:cNvSpPr>
                <a:spLocks noGrp="1"/>
              </p:cNvSpPr>
              <p:nvPr>
                <p:ph idx="1"/>
              </p:nvPr>
            </p:nvSpPr>
            <p:spPr>
              <a:xfrm>
                <a:off x="6865748" y="1825625"/>
                <a:ext cx="5114442" cy="4652668"/>
              </a:xfrm>
            </p:spPr>
            <p:txBody>
              <a:bodyPr/>
              <a:lstStyle/>
              <a:p>
                <a:pPr marL="0" indent="0">
                  <a:buNone/>
                </a:pPr>
                <a:r>
                  <a:rPr lang="en-US" b="0" dirty="0">
                    <a:solidFill>
                      <a:srgbClr val="FF0000"/>
                    </a:solidFill>
                  </a:rPr>
                  <a:t>Separate: </a:t>
                </a:r>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𝑥</m:t>
                        </m:r>
                      </m:e>
                      <m:sub>
                        <m:r>
                          <a:rPr lang="en-US" b="0" i="1" smtClean="0">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=1, </m:t>
                    </m:r>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𝑥</m:t>
                        </m:r>
                      </m:e>
                      <m:sub>
                        <m:r>
                          <a:rPr lang="en-US" b="0" i="1" smtClean="0">
                            <a:solidFill>
                              <a:srgbClr val="FF0000"/>
                            </a:solidFill>
                            <a:latin typeface="Cambria Math" panose="02040503050406030204" pitchFamily="18" charset="0"/>
                          </a:rPr>
                          <m:t>2</m:t>
                        </m:r>
                      </m:sub>
                    </m:sSub>
                    <m:r>
                      <a:rPr lang="en-US" b="0" i="1" smtClean="0">
                        <a:solidFill>
                          <a:srgbClr val="FF0000"/>
                        </a:solidFill>
                        <a:latin typeface="Cambria Math" panose="02040503050406030204" pitchFamily="18" charset="0"/>
                      </a:rPr>
                      <m:t>=2, </m:t>
                    </m:r>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𝑥</m:t>
                        </m:r>
                      </m:e>
                      <m:sub>
                        <m:r>
                          <a:rPr lang="en-US" b="0" i="1" smtClean="0">
                            <a:solidFill>
                              <a:srgbClr val="FF0000"/>
                            </a:solidFill>
                            <a:latin typeface="Cambria Math" panose="02040503050406030204" pitchFamily="18" charset="0"/>
                          </a:rPr>
                          <m:t>3</m:t>
                        </m:r>
                      </m:sub>
                    </m:sSub>
                    <m:r>
                      <a:rPr lang="en-US" b="0" i="1" smtClean="0">
                        <a:solidFill>
                          <a:srgbClr val="FF0000"/>
                        </a:solidFill>
                        <a:latin typeface="Cambria Math" panose="02040503050406030204" pitchFamily="18" charset="0"/>
                      </a:rPr>
                      <m:t>=3</m:t>
                    </m:r>
                  </m:oMath>
                </a14:m>
                <a:endParaRPr lang="en-US" b="0" dirty="0">
                  <a:solidFill>
                    <a:srgbClr val="FF0000"/>
                  </a:solidFill>
                </a:endParaRPr>
              </a:p>
              <a:p>
                <a:endParaRPr lang="en-US" dirty="0"/>
              </a:p>
              <a:p>
                <a:pPr marL="0" indent="0">
                  <a:buNone/>
                </a:pPr>
                <a:r>
                  <a:rPr lang="en-US" dirty="0">
                    <a:solidFill>
                      <a:srgbClr val="00B050"/>
                    </a:solidFill>
                  </a:rPr>
                  <a:t>Remaining choices = 11 – 6 = 5</a:t>
                </a:r>
              </a:p>
              <a:p>
                <a:pPr marL="0" indent="0">
                  <a:buNone/>
                </a:pPr>
                <a:endParaRPr lang="en-US" dirty="0"/>
              </a:p>
              <a:p>
                <a:pPr marL="0" indent="0">
                  <a:buNone/>
                </a:pPr>
                <a:r>
                  <a:rPr lang="en-US" dirty="0"/>
                  <a:t>I get a new equation:</a:t>
                </a: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=5</m:t>
                      </m:r>
                    </m:oMath>
                  </m:oMathPara>
                </a14:m>
                <a:endParaRPr lang="en-US" dirty="0"/>
              </a:p>
              <a:p>
                <a:pPr marL="0" indent="0">
                  <a:buNone/>
                </a:pPr>
                <a:r>
                  <a:rPr lang="en-US" dirty="0">
                    <a:solidFill>
                      <a:srgbClr val="C00000"/>
                    </a:solidFill>
                  </a:rPr>
                  <a:t>Number of solutions:</a:t>
                </a:r>
              </a:p>
              <a:p>
                <a:pPr marL="0" indent="0">
                  <a:buNone/>
                </a:pPr>
                <a14:m>
                  <m:oMathPara xmlns:m="http://schemas.openxmlformats.org/officeDocument/2006/math">
                    <m:oMathParaPr>
                      <m:jc m:val="centerGroup"/>
                    </m:oMathParaPr>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3−1+5</m:t>
                              </m:r>
                            </m:e>
                            <m:e>
                              <m:r>
                                <a:rPr lang="en-US" b="0" i="1" smtClean="0">
                                  <a:solidFill>
                                    <a:srgbClr val="C00000"/>
                                  </a:solidFill>
                                  <a:latin typeface="Cambria Math" panose="02040503050406030204" pitchFamily="18" charset="0"/>
                                </a:rPr>
                                <m:t>5</m:t>
                              </m:r>
                            </m:e>
                          </m:eqArr>
                        </m:e>
                      </m:d>
                      <m:r>
                        <a:rPr lang="en-US" b="0" i="1" smtClean="0">
                          <a:solidFill>
                            <a:srgbClr val="C00000"/>
                          </a:solidFill>
                          <a:latin typeface="Cambria Math" panose="02040503050406030204" pitchFamily="18" charset="0"/>
                        </a:rPr>
                        <m:t>=</m:t>
                      </m:r>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7</m:t>
                              </m:r>
                            </m:e>
                            <m:e>
                              <m:r>
                                <a:rPr lang="en-US" b="0" i="1" smtClean="0">
                                  <a:solidFill>
                                    <a:srgbClr val="C00000"/>
                                  </a:solidFill>
                                  <a:latin typeface="Cambria Math" panose="02040503050406030204" pitchFamily="18" charset="0"/>
                                </a:rPr>
                                <m:t>5</m:t>
                              </m:r>
                            </m:e>
                          </m:eqArr>
                        </m:e>
                      </m:d>
                      <m:r>
                        <a:rPr lang="en-US" b="0" i="1" smtClean="0">
                          <a:solidFill>
                            <a:srgbClr val="C00000"/>
                          </a:solidFill>
                          <a:latin typeface="Cambria Math" panose="02040503050406030204" pitchFamily="18" charset="0"/>
                        </a:rPr>
                        <m:t>=21</m:t>
                      </m:r>
                    </m:oMath>
                  </m:oMathPara>
                </a14:m>
                <a:endParaRPr lang="en-US" dirty="0">
                  <a:solidFill>
                    <a:srgbClr val="C00000"/>
                  </a:solidFill>
                </a:endParaRPr>
              </a:p>
              <a:p>
                <a:pPr marL="0" indent="0">
                  <a:buNone/>
                </a:pPr>
                <a:endParaRPr lang="en-US" dirty="0"/>
              </a:p>
            </p:txBody>
          </p:sp>
        </mc:Choice>
        <mc:Fallback xmlns="">
          <p:sp>
            <p:nvSpPr>
              <p:cNvPr id="7" name="Content Placeholder 6"/>
              <p:cNvSpPr>
                <a:spLocks noGrp="1" noRot="1" noChangeAspect="1" noMove="1" noResize="1" noEditPoints="1" noAdjustHandles="1" noChangeArrowheads="1" noChangeShapeType="1" noTextEdit="1"/>
              </p:cNvSpPr>
              <p:nvPr>
                <p:ph idx="1"/>
              </p:nvPr>
            </p:nvSpPr>
            <p:spPr>
              <a:xfrm>
                <a:off x="6865748" y="1825625"/>
                <a:ext cx="5114442" cy="4652668"/>
              </a:xfrm>
              <a:blipFill rotWithShape="0">
                <a:blip r:embed="rId2"/>
                <a:stretch>
                  <a:fillRect l="-2384" t="-2094"/>
                </a:stretch>
              </a:blipFill>
            </p:spPr>
            <p:txBody>
              <a:bodyPr/>
              <a:lstStyle/>
              <a:p>
                <a:r>
                  <a:rPr lang="en-US">
                    <a:noFill/>
                  </a:rPr>
                  <a:t> </a:t>
                </a:r>
              </a:p>
            </p:txBody>
          </p:sp>
        </mc:Fallback>
      </mc:AlternateContent>
      <p:pic>
        <p:nvPicPr>
          <p:cNvPr id="4" name="Picture 3"/>
          <p:cNvPicPr>
            <a:picLocks noChangeAspect="1"/>
          </p:cNvPicPr>
          <p:nvPr/>
        </p:nvPicPr>
        <p:blipFill>
          <a:blip r:embed="rId3"/>
          <a:stretch>
            <a:fillRect/>
          </a:stretch>
        </p:blipFill>
        <p:spPr>
          <a:xfrm>
            <a:off x="838200" y="2252397"/>
            <a:ext cx="5845936" cy="1994254"/>
          </a:xfrm>
          <a:prstGeom prst="rect">
            <a:avLst/>
          </a:prstGeom>
        </p:spPr>
      </p:pic>
      <p:pic>
        <p:nvPicPr>
          <p:cNvPr id="3" name="Picture 2"/>
          <p:cNvPicPr>
            <a:picLocks noChangeAspect="1"/>
          </p:cNvPicPr>
          <p:nvPr/>
        </p:nvPicPr>
        <p:blipFill>
          <a:blip r:embed="rId4"/>
          <a:stretch>
            <a:fillRect/>
          </a:stretch>
        </p:blipFill>
        <p:spPr>
          <a:xfrm>
            <a:off x="838200" y="4542606"/>
            <a:ext cx="4077256" cy="467899"/>
          </a:xfrm>
          <a:prstGeom prst="rect">
            <a:avLst/>
          </a:prstGeom>
        </p:spPr>
      </p:pic>
      <p:pic>
        <p:nvPicPr>
          <p:cNvPr id="5" name="Picture 4"/>
          <p:cNvPicPr>
            <a:picLocks noChangeAspect="1"/>
          </p:cNvPicPr>
          <p:nvPr/>
        </p:nvPicPr>
        <p:blipFill>
          <a:blip r:embed="rId5"/>
          <a:stretch>
            <a:fillRect/>
          </a:stretch>
        </p:blipFill>
        <p:spPr>
          <a:xfrm>
            <a:off x="838200" y="5382999"/>
            <a:ext cx="5899544" cy="827932"/>
          </a:xfrm>
          <a:prstGeom prst="rect">
            <a:avLst/>
          </a:prstGeom>
        </p:spPr>
      </p:pic>
      <p:sp>
        <p:nvSpPr>
          <p:cNvPr id="6"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103234558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C00000"/>
                </a:solidFill>
                <a:latin typeface="Kristen ITC" panose="03050502040202030202" pitchFamily="66" charset="0"/>
              </a:rPr>
              <a:t>More problems on number of solutions of equation</a:t>
            </a:r>
            <a:r>
              <a:rPr lang="en-US" dirty="0"/>
              <a:t>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72440" y="1825625"/>
                <a:ext cx="11353800" cy="4351338"/>
              </a:xfrm>
            </p:spPr>
            <p:txBody>
              <a:bodyPr>
                <a:normAutofit/>
              </a:bodyPr>
              <a:lstStyle/>
              <a:p>
                <a:pPr marL="0" indent="0">
                  <a:buNone/>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=11</m:t>
                    </m:r>
                  </m:oMath>
                </a14:m>
                <a:r>
                  <a:rPr lang="en-US" b="0" dirty="0"/>
                  <a:t> </a:t>
                </a:r>
              </a:p>
              <a:p>
                <a:pPr marL="0" indent="0">
                  <a:buNone/>
                </a:pPr>
                <a14:m>
                  <m:oMath xmlns:m="http://schemas.openxmlformats.org/officeDocument/2006/math">
                    <m:sSub>
                      <m:sSubPr>
                        <m:ctrlPr>
                          <a:rPr lang="en-US" i="1" smtClean="0">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=1,  </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2</m:t>
                        </m:r>
                      </m:sub>
                    </m:sSub>
                    <m:r>
                      <a:rPr lang="en-US" b="0" i="1" smtClean="0">
                        <a:solidFill>
                          <a:srgbClr val="FF0000"/>
                        </a:solidFill>
                        <a:latin typeface="Cambria Math" panose="02040503050406030204" pitchFamily="18" charset="0"/>
                      </a:rPr>
                      <m:t>≥0, </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3</m:t>
                        </m:r>
                      </m:sub>
                    </m:sSub>
                    <m:r>
                      <a:rPr lang="en-US" b="0" i="1" smtClean="0">
                        <a:solidFill>
                          <a:srgbClr val="FF0000"/>
                        </a:solidFill>
                        <a:latin typeface="Cambria Math" panose="02040503050406030204" pitchFamily="18" charset="0"/>
                      </a:rPr>
                      <m:t>≥ </m:t>
                    </m:r>
                  </m:oMath>
                </a14:m>
                <a:r>
                  <a:rPr lang="en-US" dirty="0">
                    <a:solidFill>
                      <a:srgbClr val="FF0000"/>
                    </a:solidFill>
                  </a:rPr>
                  <a:t>0 </a:t>
                </a:r>
              </a:p>
              <a:p>
                <a:pPr marL="0" indent="0">
                  <a:buNone/>
                </a:pPr>
                <a:r>
                  <a:rPr lang="en-US" dirty="0"/>
                  <a:t>How many integer solutions are possible?</a:t>
                </a:r>
              </a:p>
              <a:p>
                <a:pPr marL="0" indent="0">
                  <a:buNone/>
                </a:pPr>
                <a:endParaRPr lang="en-US" dirty="0"/>
              </a:p>
              <a:p>
                <a:pPr marL="0" indent="0">
                  <a:buNone/>
                </a:pPr>
                <a:r>
                  <a:rPr lang="en-US" dirty="0">
                    <a:solidFill>
                      <a:srgbClr val="FF0000"/>
                    </a:solidFill>
                  </a:rPr>
                  <a:t>Separate </a:t>
                </a:r>
                <a14:m>
                  <m:oMath xmlns:m="http://schemas.openxmlformats.org/officeDocument/2006/math">
                    <m:r>
                      <a:rPr lang="en-US" b="0" i="0" smtClean="0">
                        <a:solidFill>
                          <a:srgbClr val="FF0000"/>
                        </a:solidFill>
                        <a:latin typeface="Cambria Math" panose="02040503050406030204" pitchFamily="18" charset="0"/>
                      </a:rPr>
                      <m:t> </m:t>
                    </m:r>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𝑥</m:t>
                        </m:r>
                      </m:e>
                      <m:sub>
                        <m:r>
                          <a:rPr lang="en-US" b="0" i="1" smtClean="0">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=1.</m:t>
                    </m:r>
                  </m:oMath>
                </a14:m>
                <a:endParaRPr lang="en-US" b="0" dirty="0">
                  <a:solidFill>
                    <a:srgbClr val="FF0000"/>
                  </a:solidFill>
                </a:endParaRPr>
              </a:p>
              <a:p>
                <a:pPr marL="0" indent="0">
                  <a:buNone/>
                </a:pPr>
                <a:r>
                  <a:rPr lang="en-US" dirty="0">
                    <a:solidFill>
                      <a:srgbClr val="002060"/>
                    </a:solidFill>
                  </a:rPr>
                  <a:t>Remaining equation is:</a:t>
                </a:r>
                <a14:m>
                  <m:oMath xmlns:m="http://schemas.openxmlformats.org/officeDocument/2006/math">
                    <m:r>
                      <a:rPr lang="en-US" b="0" i="0" smtClean="0">
                        <a:solidFill>
                          <a:srgbClr val="002060"/>
                        </a:solidFill>
                        <a:latin typeface="Cambria Math" panose="02040503050406030204" pitchFamily="18" charset="0"/>
                      </a:rPr>
                      <m:t> </m:t>
                    </m:r>
                    <m:sSub>
                      <m:sSubPr>
                        <m:ctrlPr>
                          <a:rPr lang="en-US" b="0" i="1" smtClean="0">
                            <a:solidFill>
                              <a:srgbClr val="002060"/>
                            </a:solidFill>
                            <a:latin typeface="Cambria Math" panose="02040503050406030204" pitchFamily="18" charset="0"/>
                          </a:rPr>
                        </m:ctrlPr>
                      </m:sSubPr>
                      <m:e>
                        <m:r>
                          <a:rPr lang="en-US" b="0" i="1" smtClean="0">
                            <a:solidFill>
                              <a:srgbClr val="002060"/>
                            </a:solidFill>
                            <a:latin typeface="Cambria Math" panose="02040503050406030204" pitchFamily="18" charset="0"/>
                          </a:rPr>
                          <m:t>𝑥</m:t>
                        </m:r>
                      </m:e>
                      <m:sub>
                        <m:r>
                          <a:rPr lang="en-US" b="0" i="1" smtClean="0">
                            <a:solidFill>
                              <a:srgbClr val="002060"/>
                            </a:solidFill>
                            <a:latin typeface="Cambria Math" panose="02040503050406030204" pitchFamily="18" charset="0"/>
                          </a:rPr>
                          <m:t>2</m:t>
                        </m:r>
                      </m:sub>
                    </m:sSub>
                    <m:r>
                      <a:rPr lang="en-US" b="0" i="1" smtClean="0">
                        <a:solidFill>
                          <a:srgbClr val="002060"/>
                        </a:solidFill>
                        <a:latin typeface="Cambria Math" panose="02040503050406030204" pitchFamily="18" charset="0"/>
                      </a:rPr>
                      <m:t>+</m:t>
                    </m:r>
                    <m:sSub>
                      <m:sSubPr>
                        <m:ctrlPr>
                          <a:rPr lang="en-US" b="0" i="1" smtClean="0">
                            <a:solidFill>
                              <a:srgbClr val="002060"/>
                            </a:solidFill>
                            <a:latin typeface="Cambria Math" panose="02040503050406030204" pitchFamily="18" charset="0"/>
                          </a:rPr>
                        </m:ctrlPr>
                      </m:sSubPr>
                      <m:e>
                        <m:r>
                          <a:rPr lang="en-US" b="0" i="1" smtClean="0">
                            <a:solidFill>
                              <a:srgbClr val="002060"/>
                            </a:solidFill>
                            <a:latin typeface="Cambria Math" panose="02040503050406030204" pitchFamily="18" charset="0"/>
                          </a:rPr>
                          <m:t>𝑥</m:t>
                        </m:r>
                      </m:e>
                      <m:sub>
                        <m:r>
                          <a:rPr lang="en-US" b="0" i="1" smtClean="0">
                            <a:solidFill>
                              <a:srgbClr val="002060"/>
                            </a:solidFill>
                            <a:latin typeface="Cambria Math" panose="02040503050406030204" pitchFamily="18" charset="0"/>
                          </a:rPr>
                          <m:t>3</m:t>
                        </m:r>
                      </m:sub>
                    </m:sSub>
                    <m:r>
                      <a:rPr lang="en-US" b="0" i="1" smtClean="0">
                        <a:solidFill>
                          <a:srgbClr val="002060"/>
                        </a:solidFill>
                        <a:latin typeface="Cambria Math" panose="02040503050406030204" pitchFamily="18" charset="0"/>
                      </a:rPr>
                      <m:t>=11−</m:t>
                    </m:r>
                    <m:sSub>
                      <m:sSubPr>
                        <m:ctrlPr>
                          <a:rPr lang="en-US" b="0" i="1" smtClean="0">
                            <a:solidFill>
                              <a:srgbClr val="002060"/>
                            </a:solidFill>
                            <a:latin typeface="Cambria Math" panose="02040503050406030204" pitchFamily="18" charset="0"/>
                          </a:rPr>
                        </m:ctrlPr>
                      </m:sSubPr>
                      <m:e>
                        <m:r>
                          <a:rPr lang="en-US" b="0" i="1" smtClean="0">
                            <a:solidFill>
                              <a:srgbClr val="002060"/>
                            </a:solidFill>
                            <a:latin typeface="Cambria Math" panose="02040503050406030204" pitchFamily="18" charset="0"/>
                          </a:rPr>
                          <m:t>𝑥</m:t>
                        </m:r>
                      </m:e>
                      <m:sub>
                        <m:r>
                          <a:rPr lang="en-US" b="0" i="1" smtClean="0">
                            <a:solidFill>
                              <a:srgbClr val="002060"/>
                            </a:solidFill>
                            <a:latin typeface="Cambria Math" panose="02040503050406030204" pitchFamily="18" charset="0"/>
                          </a:rPr>
                          <m:t>1</m:t>
                        </m:r>
                      </m:sub>
                    </m:sSub>
                    <m:r>
                      <a:rPr lang="en-US" b="0" i="1" smtClean="0">
                        <a:solidFill>
                          <a:srgbClr val="002060"/>
                        </a:solidFill>
                        <a:latin typeface="Cambria Math" panose="02040503050406030204" pitchFamily="18" charset="0"/>
                      </a:rPr>
                      <m:t>=11−1=10</m:t>
                    </m:r>
                  </m:oMath>
                </a14:m>
                <a:endParaRPr lang="en-US" b="0" dirty="0">
                  <a:solidFill>
                    <a:srgbClr val="002060"/>
                  </a:solidFill>
                </a:endParaRPr>
              </a:p>
              <a:p>
                <a:pPr marL="0" indent="0">
                  <a:buNone/>
                </a:pPr>
                <a:endParaRPr lang="en-US" dirty="0"/>
              </a:p>
              <a:p>
                <a:pPr marL="0" indent="0">
                  <a:buNone/>
                </a:pPr>
                <a:r>
                  <a:rPr lang="en-US" dirty="0"/>
                  <a:t>Possible number of solution:  </a:t>
                </a:r>
                <a14:m>
                  <m:oMath xmlns:m="http://schemas.openxmlformats.org/officeDocument/2006/math">
                    <m:d>
                      <m:dPr>
                        <m:ctrlPr>
                          <a:rPr lang="en-US" b="0" i="1" smtClean="0">
                            <a:latin typeface="Cambria Math" panose="02040503050406030204" pitchFamily="18" charset="0"/>
                          </a:rPr>
                        </m:ctrlPr>
                      </m:dPr>
                      <m:e>
                        <m:eqArr>
                          <m:eqArrPr>
                            <m:ctrlPr>
                              <a:rPr lang="en-US" b="0" i="1" smtClean="0">
                                <a:latin typeface="Cambria Math" panose="02040503050406030204" pitchFamily="18" charset="0"/>
                              </a:rPr>
                            </m:ctrlPr>
                          </m:eqArrPr>
                          <m:e>
                            <m:r>
                              <a:rPr lang="en-US" b="0" i="1" smtClean="0">
                                <a:latin typeface="Cambria Math" panose="02040503050406030204" pitchFamily="18" charset="0"/>
                              </a:rPr>
                              <m:t>𝑛</m:t>
                            </m:r>
                            <m:r>
                              <a:rPr lang="en-US" b="0" i="1" smtClean="0">
                                <a:latin typeface="Cambria Math" panose="02040503050406030204" pitchFamily="18" charset="0"/>
                              </a:rPr>
                              <m:t>−1+</m:t>
                            </m:r>
                            <m:r>
                              <a:rPr lang="en-US" b="0" i="1" smtClean="0">
                                <a:latin typeface="Cambria Math" panose="02040503050406030204" pitchFamily="18" charset="0"/>
                              </a:rPr>
                              <m:t>𝑟</m:t>
                            </m:r>
                          </m:e>
                          <m:e>
                            <m:r>
                              <a:rPr lang="en-US" b="0" i="1" smtClean="0">
                                <a:latin typeface="Cambria Math" panose="02040503050406030204" pitchFamily="18" charset="0"/>
                              </a:rPr>
                              <m:t>𝑟</m:t>
                            </m:r>
                          </m:e>
                        </m:eqArr>
                      </m:e>
                    </m:d>
                    <m:r>
                      <a:rPr lang="en-US" b="0" i="0" smtClean="0">
                        <a:latin typeface="Cambria Math" panose="02040503050406030204" pitchFamily="18" charset="0"/>
                      </a:rPr>
                      <m:t>=</m:t>
                    </m:r>
                    <m:d>
                      <m:dPr>
                        <m:ctrlPr>
                          <a:rPr lang="en-US" b="0" i="1" smtClean="0">
                            <a:latin typeface="Cambria Math" panose="02040503050406030204" pitchFamily="18" charset="0"/>
                          </a:rPr>
                        </m:ctrlPr>
                      </m:dPr>
                      <m:e>
                        <m:eqArr>
                          <m:eqArrPr>
                            <m:ctrlPr>
                              <a:rPr lang="en-US" b="0" i="1" smtClean="0">
                                <a:latin typeface="Cambria Math" panose="02040503050406030204" pitchFamily="18" charset="0"/>
                              </a:rPr>
                            </m:ctrlPr>
                          </m:eqArrPr>
                          <m:e>
                            <m:r>
                              <a:rPr lang="en-US" b="0" i="1" smtClean="0">
                                <a:latin typeface="Cambria Math" panose="02040503050406030204" pitchFamily="18" charset="0"/>
                              </a:rPr>
                              <m:t>2−1+10</m:t>
                            </m:r>
                          </m:e>
                          <m:e>
                            <m:r>
                              <a:rPr lang="en-US" b="0" i="1" smtClean="0">
                                <a:latin typeface="Cambria Math" panose="02040503050406030204" pitchFamily="18" charset="0"/>
                              </a:rPr>
                              <m:t>10</m:t>
                            </m:r>
                          </m:e>
                        </m:eqArr>
                      </m:e>
                    </m:d>
                    <m:r>
                      <a:rPr lang="en-US" b="0" i="1" smtClean="0">
                        <a:latin typeface="Cambria Math" panose="02040503050406030204" pitchFamily="18" charset="0"/>
                      </a:rPr>
                      <m:t>=</m:t>
                    </m:r>
                    <m:d>
                      <m:dPr>
                        <m:ctrlPr>
                          <a:rPr lang="en-US" b="0" i="1" smtClean="0">
                            <a:latin typeface="Cambria Math" panose="02040503050406030204" pitchFamily="18" charset="0"/>
                          </a:rPr>
                        </m:ctrlPr>
                      </m:dPr>
                      <m:e>
                        <m:eqArr>
                          <m:eqArrPr>
                            <m:ctrlPr>
                              <a:rPr lang="en-US" b="0" i="1" smtClean="0">
                                <a:latin typeface="Cambria Math" panose="02040503050406030204" pitchFamily="18" charset="0"/>
                              </a:rPr>
                            </m:ctrlPr>
                          </m:eqArrPr>
                          <m:e>
                            <m:r>
                              <a:rPr lang="en-US" b="0" i="1" smtClean="0">
                                <a:latin typeface="Cambria Math" panose="02040503050406030204" pitchFamily="18" charset="0"/>
                              </a:rPr>
                              <m:t>11</m:t>
                            </m:r>
                          </m:e>
                          <m:e>
                            <m:r>
                              <a:rPr lang="en-US" b="0" i="1" smtClean="0">
                                <a:latin typeface="Cambria Math" panose="02040503050406030204" pitchFamily="18" charset="0"/>
                              </a:rPr>
                              <m:t>10</m:t>
                            </m:r>
                          </m:e>
                        </m:eqArr>
                      </m:e>
                    </m:d>
                    <m:r>
                      <a:rPr lang="en-US" b="0" i="1" smtClean="0">
                        <a:latin typeface="Cambria Math" panose="02040503050406030204" pitchFamily="18" charset="0"/>
                      </a:rPr>
                      <m:t>=11</m:t>
                    </m:r>
                  </m:oMath>
                </a14:m>
                <a:endParaRPr lang="en-US" dirty="0"/>
              </a:p>
              <a:p>
                <a:pPr marL="0" indent="0">
                  <a:buNone/>
                </a:pPr>
                <a:endParaRPr lang="en-US" b="0" dirty="0"/>
              </a:p>
              <a:p>
                <a:pPr marL="0" indent="0">
                  <a:buNone/>
                </a:pPr>
                <a:endParaRPr lang="en-US" b="0"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72440" y="1825625"/>
                <a:ext cx="11353800" cy="4351338"/>
              </a:xfrm>
              <a:blipFill rotWithShape="0">
                <a:blip r:embed="rId2"/>
                <a:stretch>
                  <a:fillRect l="-1128" b="-280"/>
                </a:stretch>
              </a:blipFill>
            </p:spPr>
            <p:txBody>
              <a:bodyPr/>
              <a:lstStyle/>
              <a:p>
                <a:r>
                  <a:rPr lang="en-US">
                    <a:noFill/>
                  </a:rPr>
                  <a:t> </a:t>
                </a:r>
              </a:p>
            </p:txBody>
          </p:sp>
        </mc:Fallback>
      </mc:AlternateContent>
    </p:spTree>
    <p:extLst>
      <p:ext uri="{BB962C8B-B14F-4D97-AF65-F5344CB8AC3E}">
        <p14:creationId xmlns:p14="http://schemas.microsoft.com/office/powerpoint/2010/main" val="66097864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C00000"/>
                </a:solidFill>
                <a:latin typeface="Kristen ITC" panose="03050502040202030202" pitchFamily="66" charset="0"/>
              </a:rPr>
              <a:t>More problems on number of solutions of equation</a:t>
            </a:r>
            <a:r>
              <a:rPr lang="en-US" dirty="0"/>
              <a:t>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92500" lnSpcReduction="10000"/>
              </a:bodyPr>
              <a:lstStyle/>
              <a:p>
                <a:pPr marL="0" indent="0">
                  <a:buNone/>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=11</m:t>
                    </m:r>
                  </m:oMath>
                </a14:m>
                <a:r>
                  <a:rPr lang="en-US" b="0" dirty="0"/>
                  <a:t> </a:t>
                </a:r>
              </a:p>
              <a:p>
                <a:pPr marL="0" indent="0">
                  <a:buNone/>
                </a:pPr>
                <a14:m>
                  <m:oMath xmlns:m="http://schemas.openxmlformats.org/officeDocument/2006/math">
                    <m:sSub>
                      <m:sSubPr>
                        <m:ctrlPr>
                          <a:rPr lang="en-US" i="1" smtClean="0">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=1,  </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2</m:t>
                        </m:r>
                      </m:sub>
                    </m:sSub>
                    <m:r>
                      <a:rPr lang="en-US" b="0" i="1" smtClean="0">
                        <a:solidFill>
                          <a:srgbClr val="FF0000"/>
                        </a:solidFill>
                        <a:latin typeface="Cambria Math" panose="02040503050406030204" pitchFamily="18" charset="0"/>
                      </a:rPr>
                      <m:t>≥1, </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3</m:t>
                        </m:r>
                      </m:sub>
                    </m:sSub>
                    <m:r>
                      <a:rPr lang="en-US" b="0" i="1" smtClean="0">
                        <a:solidFill>
                          <a:srgbClr val="FF0000"/>
                        </a:solidFill>
                        <a:latin typeface="Cambria Math" panose="02040503050406030204" pitchFamily="18" charset="0"/>
                      </a:rPr>
                      <m:t>≥</m:t>
                    </m:r>
                  </m:oMath>
                </a14:m>
                <a:r>
                  <a:rPr lang="en-US" dirty="0">
                    <a:solidFill>
                      <a:srgbClr val="FF0000"/>
                    </a:solidFill>
                  </a:rPr>
                  <a:t> 4 </a:t>
                </a:r>
              </a:p>
              <a:p>
                <a:pPr marL="0" indent="0">
                  <a:buNone/>
                </a:pPr>
                <a:r>
                  <a:rPr lang="en-US" dirty="0"/>
                  <a:t>How many integer solutions are possible?</a:t>
                </a:r>
              </a:p>
              <a:p>
                <a:pPr marL="0" indent="0">
                  <a:buNone/>
                </a:pPr>
                <a:endParaRPr lang="en-US" dirty="0"/>
              </a:p>
              <a:p>
                <a:pPr marL="0" indent="0">
                  <a:buNone/>
                </a:pPr>
                <a:r>
                  <a:rPr lang="en-US" dirty="0">
                    <a:solidFill>
                      <a:srgbClr val="FF0000"/>
                    </a:solidFill>
                  </a:rPr>
                  <a:t>Separate </a:t>
                </a:r>
                <a14:m>
                  <m:oMath xmlns:m="http://schemas.openxmlformats.org/officeDocument/2006/math">
                    <m:r>
                      <a:rPr lang="en-US">
                        <a:solidFill>
                          <a:srgbClr val="FF0000"/>
                        </a:solidFill>
                        <a:latin typeface="Cambria Math" panose="02040503050406030204" pitchFamily="18" charset="0"/>
                      </a:rPr>
                      <m:t> </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1</m:t>
                        </m:r>
                      </m:sub>
                    </m:sSub>
                    <m:r>
                      <a:rPr lang="en-US" i="1">
                        <a:solidFill>
                          <a:srgbClr val="FF0000"/>
                        </a:solidFill>
                        <a:latin typeface="Cambria Math" panose="02040503050406030204" pitchFamily="18" charset="0"/>
                      </a:rPr>
                      <m:t>=1</m:t>
                    </m:r>
                  </m:oMath>
                </a14:m>
                <a:r>
                  <a:rPr lang="en-US" dirty="0">
                    <a:solidFill>
                      <a:srgbClr val="FF0000"/>
                    </a:solidFill>
                  </a:rPr>
                  <a:t>, fixed.</a:t>
                </a:r>
              </a:p>
              <a:p>
                <a:pPr marL="0" indent="0">
                  <a:buNone/>
                </a:pPr>
                <a:r>
                  <a:rPr lang="en-US" dirty="0"/>
                  <a:t> </a:t>
                </a:r>
                <a:r>
                  <a:rPr lang="en-US" dirty="0">
                    <a:solidFill>
                      <a:srgbClr val="00B050"/>
                    </a:solidFill>
                  </a:rPr>
                  <a:t>We also separate: </a:t>
                </a:r>
                <a14:m>
                  <m:oMath xmlns:m="http://schemas.openxmlformats.org/officeDocument/2006/math">
                    <m:sSub>
                      <m:sSubPr>
                        <m:ctrlPr>
                          <a:rPr lang="en-US" b="1" i="1" smtClean="0">
                            <a:solidFill>
                              <a:srgbClr val="00B050"/>
                            </a:solidFill>
                            <a:latin typeface="Cambria Math" panose="02040503050406030204" pitchFamily="18" charset="0"/>
                          </a:rPr>
                        </m:ctrlPr>
                      </m:sSubPr>
                      <m:e>
                        <m:r>
                          <a:rPr lang="en-US" b="1" i="1" smtClean="0">
                            <a:solidFill>
                              <a:srgbClr val="00B050"/>
                            </a:solidFill>
                            <a:latin typeface="Cambria Math" panose="02040503050406030204" pitchFamily="18" charset="0"/>
                          </a:rPr>
                          <m:t>𝒙</m:t>
                        </m:r>
                      </m:e>
                      <m:sub>
                        <m:r>
                          <a:rPr lang="en-US" b="1" i="1" smtClean="0">
                            <a:solidFill>
                              <a:srgbClr val="00B050"/>
                            </a:solidFill>
                            <a:latin typeface="Cambria Math" panose="02040503050406030204" pitchFamily="18" charset="0"/>
                          </a:rPr>
                          <m:t>𝟐</m:t>
                        </m:r>
                      </m:sub>
                    </m:sSub>
                    <m:r>
                      <a:rPr lang="en-US" b="1" i="1" smtClean="0">
                        <a:solidFill>
                          <a:srgbClr val="00B050"/>
                        </a:solidFill>
                        <a:latin typeface="Cambria Math" panose="02040503050406030204" pitchFamily="18" charset="0"/>
                      </a:rPr>
                      <m:t>=</m:t>
                    </m:r>
                    <m:r>
                      <a:rPr lang="en-US" b="1" i="1" smtClean="0">
                        <a:solidFill>
                          <a:srgbClr val="00B050"/>
                        </a:solidFill>
                        <a:latin typeface="Cambria Math" panose="02040503050406030204" pitchFamily="18" charset="0"/>
                      </a:rPr>
                      <m:t>𝟏</m:t>
                    </m:r>
                    <m:r>
                      <a:rPr lang="en-US" b="1" i="1" smtClean="0">
                        <a:solidFill>
                          <a:srgbClr val="00B050"/>
                        </a:solidFill>
                        <a:latin typeface="Cambria Math" panose="02040503050406030204" pitchFamily="18" charset="0"/>
                      </a:rPr>
                      <m:t>, </m:t>
                    </m:r>
                    <m:sSub>
                      <m:sSubPr>
                        <m:ctrlPr>
                          <a:rPr lang="en-US" b="1" i="1" smtClean="0">
                            <a:solidFill>
                              <a:srgbClr val="00B050"/>
                            </a:solidFill>
                            <a:latin typeface="Cambria Math" panose="02040503050406030204" pitchFamily="18" charset="0"/>
                          </a:rPr>
                        </m:ctrlPr>
                      </m:sSubPr>
                      <m:e>
                        <m:r>
                          <a:rPr lang="en-US" b="1" i="1" smtClean="0">
                            <a:solidFill>
                              <a:srgbClr val="00B050"/>
                            </a:solidFill>
                            <a:latin typeface="Cambria Math" panose="02040503050406030204" pitchFamily="18" charset="0"/>
                          </a:rPr>
                          <m:t>𝒙</m:t>
                        </m:r>
                      </m:e>
                      <m:sub>
                        <m:r>
                          <a:rPr lang="en-US" b="1" i="1" smtClean="0">
                            <a:solidFill>
                              <a:srgbClr val="00B050"/>
                            </a:solidFill>
                            <a:latin typeface="Cambria Math" panose="02040503050406030204" pitchFamily="18" charset="0"/>
                          </a:rPr>
                          <m:t>𝟑</m:t>
                        </m:r>
                      </m:sub>
                    </m:sSub>
                    <m:r>
                      <a:rPr lang="en-US" b="1" i="1" smtClean="0">
                        <a:solidFill>
                          <a:srgbClr val="00B050"/>
                        </a:solidFill>
                        <a:latin typeface="Cambria Math" panose="02040503050406030204" pitchFamily="18" charset="0"/>
                      </a:rPr>
                      <m:t>=</m:t>
                    </m:r>
                    <m:r>
                      <a:rPr lang="en-US" b="1" i="1" smtClean="0">
                        <a:solidFill>
                          <a:srgbClr val="00B050"/>
                        </a:solidFill>
                        <a:latin typeface="Cambria Math" panose="02040503050406030204" pitchFamily="18" charset="0"/>
                      </a:rPr>
                      <m:t>𝟒</m:t>
                    </m:r>
                  </m:oMath>
                </a14:m>
                <a:r>
                  <a:rPr lang="en-US" b="1" dirty="0">
                    <a:solidFill>
                      <a:srgbClr val="00B050"/>
                    </a:solidFill>
                  </a:rPr>
                  <a:t> </a:t>
                </a:r>
                <a:r>
                  <a:rPr lang="en-US" dirty="0">
                    <a:solidFill>
                      <a:srgbClr val="00B050"/>
                    </a:solidFill>
                  </a:rPr>
                  <a:t>…. We need at least these many.</a:t>
                </a:r>
              </a:p>
              <a:p>
                <a:pPr marL="0" indent="0">
                  <a:buNone/>
                </a:pPr>
                <a:r>
                  <a:rPr lang="en-US" dirty="0">
                    <a:solidFill>
                      <a:srgbClr val="002060"/>
                    </a:solidFill>
                  </a:rPr>
                  <a:t>Remaining equation is:</a:t>
                </a:r>
                <a14:m>
                  <m:oMath xmlns:m="http://schemas.openxmlformats.org/officeDocument/2006/math">
                    <m:r>
                      <a:rPr lang="en-US">
                        <a:solidFill>
                          <a:srgbClr val="002060"/>
                        </a:solidFill>
                        <a:latin typeface="Cambria Math" panose="02040503050406030204" pitchFamily="18" charset="0"/>
                      </a:rPr>
                      <m:t> </m:t>
                    </m:r>
                    <m:sSub>
                      <m:sSubPr>
                        <m:ctrlPr>
                          <a:rPr lang="en-US" b="1" i="1">
                            <a:solidFill>
                              <a:srgbClr val="002060"/>
                            </a:solidFill>
                            <a:latin typeface="Cambria Math" panose="02040503050406030204" pitchFamily="18" charset="0"/>
                          </a:rPr>
                        </m:ctrlPr>
                      </m:sSubPr>
                      <m:e>
                        <m:r>
                          <a:rPr lang="en-US" b="1" i="1">
                            <a:solidFill>
                              <a:srgbClr val="002060"/>
                            </a:solidFill>
                            <a:latin typeface="Cambria Math" panose="02040503050406030204" pitchFamily="18" charset="0"/>
                          </a:rPr>
                          <m:t>𝒙</m:t>
                        </m:r>
                      </m:e>
                      <m:sub>
                        <m:r>
                          <a:rPr lang="en-US" b="1" i="1">
                            <a:solidFill>
                              <a:srgbClr val="002060"/>
                            </a:solidFill>
                            <a:latin typeface="Cambria Math" panose="02040503050406030204" pitchFamily="18" charset="0"/>
                          </a:rPr>
                          <m:t>𝟐</m:t>
                        </m:r>
                      </m:sub>
                    </m:sSub>
                    <m:r>
                      <a:rPr lang="en-US" b="1" i="1">
                        <a:solidFill>
                          <a:srgbClr val="002060"/>
                        </a:solidFill>
                        <a:latin typeface="Cambria Math" panose="02040503050406030204" pitchFamily="18" charset="0"/>
                      </a:rPr>
                      <m:t>+</m:t>
                    </m:r>
                    <m:sSub>
                      <m:sSubPr>
                        <m:ctrlPr>
                          <a:rPr lang="en-US" b="1" i="1">
                            <a:solidFill>
                              <a:srgbClr val="002060"/>
                            </a:solidFill>
                            <a:latin typeface="Cambria Math" panose="02040503050406030204" pitchFamily="18" charset="0"/>
                          </a:rPr>
                        </m:ctrlPr>
                      </m:sSubPr>
                      <m:e>
                        <m:r>
                          <a:rPr lang="en-US" b="1" i="1">
                            <a:solidFill>
                              <a:srgbClr val="002060"/>
                            </a:solidFill>
                            <a:latin typeface="Cambria Math" panose="02040503050406030204" pitchFamily="18" charset="0"/>
                          </a:rPr>
                          <m:t>𝒙</m:t>
                        </m:r>
                      </m:e>
                      <m:sub>
                        <m:r>
                          <a:rPr lang="en-US" b="1" i="1">
                            <a:solidFill>
                              <a:srgbClr val="002060"/>
                            </a:solidFill>
                            <a:latin typeface="Cambria Math" panose="02040503050406030204" pitchFamily="18" charset="0"/>
                          </a:rPr>
                          <m:t>𝟑</m:t>
                        </m:r>
                      </m:sub>
                    </m:sSub>
                    <m:r>
                      <a:rPr lang="en-US" i="1">
                        <a:solidFill>
                          <a:srgbClr val="002060"/>
                        </a:solidFill>
                        <a:latin typeface="Cambria Math" panose="02040503050406030204" pitchFamily="18" charset="0"/>
                      </a:rPr>
                      <m:t>=11−</m:t>
                    </m:r>
                    <m:sSub>
                      <m:sSubPr>
                        <m:ctrlPr>
                          <a:rPr lang="en-US" i="1">
                            <a:solidFill>
                              <a:srgbClr val="002060"/>
                            </a:solidFill>
                            <a:latin typeface="Cambria Math" panose="02040503050406030204" pitchFamily="18" charset="0"/>
                          </a:rPr>
                        </m:ctrlPr>
                      </m:sSubPr>
                      <m:e>
                        <m:r>
                          <a:rPr lang="en-US" i="1">
                            <a:solidFill>
                              <a:srgbClr val="002060"/>
                            </a:solidFill>
                            <a:latin typeface="Cambria Math" panose="02040503050406030204" pitchFamily="18" charset="0"/>
                          </a:rPr>
                          <m:t>𝑥</m:t>
                        </m:r>
                      </m:e>
                      <m:sub>
                        <m:r>
                          <a:rPr lang="en-US" i="1">
                            <a:solidFill>
                              <a:srgbClr val="002060"/>
                            </a:solidFill>
                            <a:latin typeface="Cambria Math" panose="02040503050406030204" pitchFamily="18" charset="0"/>
                          </a:rPr>
                          <m:t>1</m:t>
                        </m:r>
                      </m:sub>
                    </m:sSub>
                    <m:r>
                      <a:rPr lang="en-US" b="0" i="1" smtClean="0">
                        <a:solidFill>
                          <a:srgbClr val="002060"/>
                        </a:solidFill>
                        <a:latin typeface="Cambria Math" panose="02040503050406030204" pitchFamily="18" charset="0"/>
                      </a:rPr>
                      <m:t>−1−4</m:t>
                    </m:r>
                    <m:r>
                      <a:rPr lang="en-US" i="1">
                        <a:solidFill>
                          <a:srgbClr val="002060"/>
                        </a:solidFill>
                        <a:latin typeface="Cambria Math" panose="02040503050406030204" pitchFamily="18" charset="0"/>
                      </a:rPr>
                      <m:t>=11−1</m:t>
                    </m:r>
                    <m:r>
                      <a:rPr lang="en-US" b="0" i="1" smtClean="0">
                        <a:solidFill>
                          <a:srgbClr val="002060"/>
                        </a:solidFill>
                        <a:latin typeface="Cambria Math" panose="02040503050406030204" pitchFamily="18" charset="0"/>
                      </a:rPr>
                      <m:t>−1−4</m:t>
                    </m:r>
                    <m:r>
                      <a:rPr lang="en-US" i="1">
                        <a:solidFill>
                          <a:srgbClr val="002060"/>
                        </a:solidFill>
                        <a:latin typeface="Cambria Math" panose="02040503050406030204" pitchFamily="18" charset="0"/>
                      </a:rPr>
                      <m:t>=</m:t>
                    </m:r>
                    <m:r>
                      <a:rPr lang="en-US" b="1" i="1" smtClean="0">
                        <a:solidFill>
                          <a:srgbClr val="002060"/>
                        </a:solidFill>
                        <a:latin typeface="Cambria Math" panose="02040503050406030204" pitchFamily="18" charset="0"/>
                      </a:rPr>
                      <m:t>𝟓</m:t>
                    </m:r>
                  </m:oMath>
                </a14:m>
                <a:endParaRPr lang="en-US" b="1" dirty="0">
                  <a:solidFill>
                    <a:srgbClr val="002060"/>
                  </a:solidFill>
                </a:endParaRPr>
              </a:p>
              <a:p>
                <a:pPr marL="0" indent="0">
                  <a:buNone/>
                </a:pPr>
                <a:endParaRPr lang="en-US" dirty="0"/>
              </a:p>
              <a:p>
                <a:pPr marL="0" indent="0">
                  <a:buNone/>
                </a:pPr>
                <a:r>
                  <a:rPr lang="en-US" dirty="0">
                    <a:solidFill>
                      <a:srgbClr val="C00000"/>
                    </a:solidFill>
                  </a:rPr>
                  <a:t>Possible number of solution:  </a:t>
                </a:r>
                <a14:m>
                  <m:oMath xmlns:m="http://schemas.openxmlformats.org/officeDocument/2006/math">
                    <m:d>
                      <m:dPr>
                        <m:ctrlPr>
                          <a:rPr lang="en-US" b="0" i="1" smtClean="0">
                            <a:solidFill>
                              <a:srgbClr val="C00000"/>
                            </a:solidFill>
                            <a:latin typeface="Cambria Math" panose="02040503050406030204" pitchFamily="18" charset="0"/>
                          </a:rPr>
                        </m:ctrlPr>
                      </m:dPr>
                      <m:e>
                        <m:eqArr>
                          <m:eqArrPr>
                            <m:ctrlPr>
                              <a:rPr lang="en-US" b="0" i="1" smtClean="0">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𝑛</m:t>
                            </m:r>
                            <m:r>
                              <a:rPr lang="en-US" b="0" i="1" smtClean="0">
                                <a:solidFill>
                                  <a:srgbClr val="C00000"/>
                                </a:solidFill>
                                <a:latin typeface="Cambria Math" panose="02040503050406030204" pitchFamily="18" charset="0"/>
                              </a:rPr>
                              <m:t>−1+</m:t>
                            </m:r>
                            <m:r>
                              <a:rPr lang="en-US" b="0" i="1" smtClean="0">
                                <a:solidFill>
                                  <a:srgbClr val="C00000"/>
                                </a:solidFill>
                                <a:latin typeface="Cambria Math" panose="02040503050406030204" pitchFamily="18" charset="0"/>
                              </a:rPr>
                              <m:t>𝑟</m:t>
                            </m:r>
                          </m:e>
                          <m:e>
                            <m:r>
                              <a:rPr lang="en-US" b="0" i="1" smtClean="0">
                                <a:solidFill>
                                  <a:srgbClr val="C00000"/>
                                </a:solidFill>
                                <a:latin typeface="Cambria Math" panose="02040503050406030204" pitchFamily="18" charset="0"/>
                              </a:rPr>
                              <m:t>𝑟</m:t>
                            </m:r>
                          </m:e>
                        </m:eqArr>
                      </m:e>
                    </m:d>
                    <m:r>
                      <a:rPr lang="en-US" b="0" i="1" smtClean="0">
                        <a:solidFill>
                          <a:srgbClr val="C00000"/>
                        </a:solidFill>
                        <a:latin typeface="Cambria Math" panose="02040503050406030204" pitchFamily="18" charset="0"/>
                      </a:rPr>
                      <m:t>=</m:t>
                    </m:r>
                    <m:d>
                      <m:dPr>
                        <m:ctrlPr>
                          <a:rPr lang="en-US" i="1">
                            <a:solidFill>
                              <a:srgbClr val="C00000"/>
                            </a:solidFill>
                            <a:latin typeface="Cambria Math" panose="02040503050406030204" pitchFamily="18" charset="0"/>
                          </a:rPr>
                        </m:ctrlPr>
                      </m:dPr>
                      <m:e>
                        <m:eqArr>
                          <m:eqArrPr>
                            <m:ctrlPr>
                              <a:rPr lang="en-US" i="1">
                                <a:solidFill>
                                  <a:srgbClr val="C00000"/>
                                </a:solidFill>
                                <a:latin typeface="Cambria Math" panose="02040503050406030204" pitchFamily="18" charset="0"/>
                              </a:rPr>
                            </m:ctrlPr>
                          </m:eqArrPr>
                          <m:e>
                            <m:r>
                              <a:rPr lang="en-US" i="1">
                                <a:solidFill>
                                  <a:srgbClr val="C00000"/>
                                </a:solidFill>
                                <a:latin typeface="Cambria Math" panose="02040503050406030204" pitchFamily="18" charset="0"/>
                              </a:rPr>
                              <m:t>2−1+</m:t>
                            </m:r>
                            <m:r>
                              <a:rPr lang="en-US" b="0" i="1" smtClean="0">
                                <a:solidFill>
                                  <a:srgbClr val="C00000"/>
                                </a:solidFill>
                                <a:latin typeface="Cambria Math" panose="02040503050406030204" pitchFamily="18" charset="0"/>
                              </a:rPr>
                              <m:t>5</m:t>
                            </m:r>
                          </m:e>
                          <m:e>
                            <m:r>
                              <a:rPr lang="en-US" b="0" i="1" smtClean="0">
                                <a:solidFill>
                                  <a:srgbClr val="C00000"/>
                                </a:solidFill>
                                <a:latin typeface="Cambria Math" panose="02040503050406030204" pitchFamily="18" charset="0"/>
                              </a:rPr>
                              <m:t>5</m:t>
                            </m:r>
                          </m:e>
                        </m:eqArr>
                      </m:e>
                    </m:d>
                    <m:r>
                      <a:rPr lang="en-US" i="1">
                        <a:solidFill>
                          <a:srgbClr val="C00000"/>
                        </a:solidFill>
                        <a:latin typeface="Cambria Math" panose="02040503050406030204" pitchFamily="18" charset="0"/>
                      </a:rPr>
                      <m:t>=</m:t>
                    </m:r>
                    <m:d>
                      <m:dPr>
                        <m:ctrlPr>
                          <a:rPr lang="en-US" i="1">
                            <a:solidFill>
                              <a:srgbClr val="C00000"/>
                            </a:solidFill>
                            <a:latin typeface="Cambria Math" panose="02040503050406030204" pitchFamily="18" charset="0"/>
                          </a:rPr>
                        </m:ctrlPr>
                      </m:dPr>
                      <m:e>
                        <m:eqArr>
                          <m:eqArrPr>
                            <m:ctrlPr>
                              <a:rPr lang="en-US" i="1">
                                <a:solidFill>
                                  <a:srgbClr val="C00000"/>
                                </a:solidFill>
                                <a:latin typeface="Cambria Math" panose="02040503050406030204" pitchFamily="18" charset="0"/>
                              </a:rPr>
                            </m:ctrlPr>
                          </m:eqArrPr>
                          <m:e>
                            <m:r>
                              <a:rPr lang="en-US" b="0" i="1" smtClean="0">
                                <a:solidFill>
                                  <a:srgbClr val="C00000"/>
                                </a:solidFill>
                                <a:latin typeface="Cambria Math" panose="02040503050406030204" pitchFamily="18" charset="0"/>
                              </a:rPr>
                              <m:t>6</m:t>
                            </m:r>
                          </m:e>
                          <m:e>
                            <m:r>
                              <a:rPr lang="en-US" b="0" i="1" smtClean="0">
                                <a:solidFill>
                                  <a:srgbClr val="C00000"/>
                                </a:solidFill>
                                <a:latin typeface="Cambria Math" panose="02040503050406030204" pitchFamily="18" charset="0"/>
                              </a:rPr>
                              <m:t>5</m:t>
                            </m:r>
                          </m:e>
                        </m:eqArr>
                      </m:e>
                    </m:d>
                    <m:r>
                      <a:rPr lang="en-US" i="1">
                        <a:solidFill>
                          <a:srgbClr val="C00000"/>
                        </a:solidFill>
                        <a:latin typeface="Cambria Math" panose="02040503050406030204" pitchFamily="18" charset="0"/>
                      </a:rPr>
                      <m:t>=</m:t>
                    </m:r>
                  </m:oMath>
                </a14:m>
                <a:r>
                  <a:rPr lang="en-US" dirty="0">
                    <a:solidFill>
                      <a:srgbClr val="C00000"/>
                    </a:solidFill>
                  </a:rPr>
                  <a:t> 6</a:t>
                </a:r>
              </a:p>
              <a:p>
                <a:pPr marL="0" indent="0">
                  <a:buNone/>
                </a:pPr>
                <a:endParaRPr lang="en-US" dirty="0"/>
              </a:p>
              <a:p>
                <a:pPr marL="0" indent="0">
                  <a:buNone/>
                </a:pPr>
                <a:endParaRPr lang="en-US" b="0" dirty="0"/>
              </a:p>
              <a:p>
                <a:pPr marL="0" indent="0">
                  <a:buNone/>
                </a:pPr>
                <a:endParaRPr lang="en-US" b="0"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043"/>
                </a:stretch>
              </a:blipFill>
            </p:spPr>
            <p:txBody>
              <a:bodyPr/>
              <a:lstStyle/>
              <a:p>
                <a:r>
                  <a:rPr lang="en-US">
                    <a:noFill/>
                  </a:rPr>
                  <a:t> </a:t>
                </a:r>
              </a:p>
            </p:txBody>
          </p:sp>
        </mc:Fallback>
      </mc:AlternateContent>
    </p:spTree>
    <p:extLst>
      <p:ext uri="{BB962C8B-B14F-4D97-AF65-F5344CB8AC3E}">
        <p14:creationId xmlns:p14="http://schemas.microsoft.com/office/powerpoint/2010/main" val="340259312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C00000"/>
                </a:solidFill>
                <a:latin typeface="Kristen ITC" panose="03050502040202030202" pitchFamily="66" charset="0"/>
              </a:rPr>
              <a:t>More problems on number of solutions of equation</a:t>
            </a:r>
            <a:r>
              <a:rPr lang="en-US" dirty="0"/>
              <a:t>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indent="0">
                  <a:buNone/>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=11</m:t>
                    </m:r>
                  </m:oMath>
                </a14:m>
                <a:r>
                  <a:rPr lang="en-US" b="0" dirty="0"/>
                  <a:t> </a:t>
                </a:r>
              </a:p>
              <a:p>
                <a:pPr marL="0" indent="0">
                  <a:buNone/>
                </a:pPr>
                <a14:m>
                  <m:oMath xmlns:m="http://schemas.openxmlformats.org/officeDocument/2006/math">
                    <m:sSub>
                      <m:sSubPr>
                        <m:ctrlPr>
                          <a:rPr lang="en-US" b="1" i="1" smtClean="0">
                            <a:solidFill>
                              <a:srgbClr val="FF0000"/>
                            </a:solidFill>
                            <a:latin typeface="Cambria Math" panose="02040503050406030204" pitchFamily="18" charset="0"/>
                          </a:rPr>
                        </m:ctrlPr>
                      </m:sSubPr>
                      <m:e>
                        <m:r>
                          <a:rPr lang="en-US" b="1" i="1">
                            <a:solidFill>
                              <a:srgbClr val="FF0000"/>
                            </a:solidFill>
                            <a:latin typeface="Cambria Math" panose="02040503050406030204" pitchFamily="18" charset="0"/>
                          </a:rPr>
                          <m:t>𝒙</m:t>
                        </m:r>
                      </m:e>
                      <m:sub>
                        <m:r>
                          <a:rPr lang="en-US" b="1" i="1">
                            <a:solidFill>
                              <a:srgbClr val="FF0000"/>
                            </a:solidFill>
                            <a:latin typeface="Cambria Math" panose="02040503050406030204" pitchFamily="18" charset="0"/>
                          </a:rPr>
                          <m:t>𝟏</m:t>
                        </m:r>
                      </m:sub>
                    </m:sSub>
                    <m:r>
                      <a:rPr lang="en-US" b="1" i="1" smtClean="0">
                        <a:solidFill>
                          <a:srgbClr val="FF0000"/>
                        </a:solidFill>
                        <a:latin typeface="Cambria Math" panose="02040503050406030204" pitchFamily="18" charset="0"/>
                      </a:rPr>
                      <m:t>≤</m:t>
                    </m:r>
                    <m:r>
                      <a:rPr lang="en-US" b="1" i="1" smtClean="0">
                        <a:solidFill>
                          <a:srgbClr val="FF0000"/>
                        </a:solidFill>
                        <a:latin typeface="Cambria Math" panose="02040503050406030204" pitchFamily="18" charset="0"/>
                      </a:rPr>
                      <m:t>𝟏</m:t>
                    </m:r>
                    <m:r>
                      <a:rPr lang="en-US" b="1" i="1" smtClean="0">
                        <a:solidFill>
                          <a:srgbClr val="FF0000"/>
                        </a:solidFill>
                        <a:latin typeface="Cambria Math" panose="02040503050406030204" pitchFamily="18" charset="0"/>
                      </a:rPr>
                      <m:t>,</m:t>
                    </m:r>
                    <m:r>
                      <a:rPr lang="en-US" b="0" i="1" smtClean="0">
                        <a:solidFill>
                          <a:srgbClr val="FF0000"/>
                        </a:solidFill>
                        <a:latin typeface="Cambria Math" panose="02040503050406030204" pitchFamily="18" charset="0"/>
                      </a:rPr>
                      <m:t>  </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2</m:t>
                        </m:r>
                      </m:sub>
                    </m:sSub>
                    <m:r>
                      <a:rPr lang="en-US" b="0" i="1" smtClean="0">
                        <a:solidFill>
                          <a:srgbClr val="FF0000"/>
                        </a:solidFill>
                        <a:latin typeface="Cambria Math" panose="02040503050406030204" pitchFamily="18" charset="0"/>
                      </a:rPr>
                      <m:t>≥0, </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3</m:t>
                        </m:r>
                      </m:sub>
                    </m:sSub>
                    <m:r>
                      <a:rPr lang="en-US" b="0" i="1" smtClean="0">
                        <a:solidFill>
                          <a:srgbClr val="FF0000"/>
                        </a:solidFill>
                        <a:latin typeface="Cambria Math" panose="02040503050406030204" pitchFamily="18" charset="0"/>
                      </a:rPr>
                      <m:t>≥0</m:t>
                    </m:r>
                  </m:oMath>
                </a14:m>
                <a:r>
                  <a:rPr lang="en-US" dirty="0">
                    <a:solidFill>
                      <a:srgbClr val="FF0000"/>
                    </a:solidFill>
                  </a:rPr>
                  <a:t> </a:t>
                </a:r>
              </a:p>
              <a:p>
                <a:pPr marL="0" indent="0">
                  <a:buNone/>
                </a:pPr>
                <a:r>
                  <a:rPr lang="en-US" dirty="0"/>
                  <a:t>How many integer solutions are possible?</a:t>
                </a:r>
              </a:p>
              <a:p>
                <a:pPr marL="0" indent="0">
                  <a:buNone/>
                </a:pPr>
                <a:endParaRPr lang="en-US" dirty="0"/>
              </a:p>
              <a:p>
                <a:pPr marL="0" indent="0">
                  <a:buNone/>
                </a:pPr>
                <a:r>
                  <a:rPr lang="en-US" dirty="0">
                    <a:solidFill>
                      <a:srgbClr val="009664"/>
                    </a:solidFill>
                  </a:rPr>
                  <a:t>Total solutions (without any conditions) – Illegal solutions </a:t>
                </a:r>
              </a:p>
              <a:p>
                <a:pPr marL="0" indent="0">
                  <a:buNone/>
                </a:pPr>
                <a:r>
                  <a:rPr lang="en-US" dirty="0">
                    <a:solidFill>
                      <a:srgbClr val="C00000"/>
                    </a:solidFill>
                  </a:rPr>
                  <a:t>.</a:t>
                </a:r>
              </a:p>
              <a:p>
                <a:pPr marL="0" indent="0">
                  <a:buNone/>
                </a:pPr>
                <a:r>
                  <a:rPr lang="en-US" dirty="0">
                    <a:solidFill>
                      <a:srgbClr val="009664"/>
                    </a:solidFill>
                  </a:rPr>
                  <a:t>.</a:t>
                </a:r>
              </a:p>
              <a:p>
                <a:pPr marL="0" indent="0">
                  <a:buNone/>
                </a:pPr>
                <a:endParaRPr lang="en-US" b="0" dirty="0"/>
              </a:p>
              <a:p>
                <a:pPr marL="0" indent="0">
                  <a:buNone/>
                </a:pPr>
                <a:endParaRPr lang="en-US" b="0"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217"/>
                </a:stretch>
              </a:blipFill>
            </p:spPr>
            <p:txBody>
              <a:bodyPr/>
              <a:lstStyle/>
              <a:p>
                <a:r>
                  <a:rPr lang="en-US">
                    <a:noFill/>
                  </a:rPr>
                  <a:t> </a:t>
                </a:r>
              </a:p>
            </p:txBody>
          </p:sp>
        </mc:Fallback>
      </mc:AlternateContent>
    </p:spTree>
    <p:extLst>
      <p:ext uri="{BB962C8B-B14F-4D97-AF65-F5344CB8AC3E}">
        <p14:creationId xmlns:p14="http://schemas.microsoft.com/office/powerpoint/2010/main" val="4547617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C00000"/>
                </a:solidFill>
                <a:latin typeface="Kristen ITC" panose="03050502040202030202" pitchFamily="66" charset="0"/>
              </a:rPr>
              <a:t>More problems on number of solutions of equation</a:t>
            </a:r>
            <a:r>
              <a:rPr lang="en-US" dirty="0"/>
              <a:t>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825625"/>
                <a:ext cx="12192000" cy="4789184"/>
              </a:xfrm>
            </p:spPr>
            <p:txBody>
              <a:bodyPr>
                <a:normAutofit/>
              </a:bodyPr>
              <a:lstStyle/>
              <a:p>
                <a:pPr marL="0" indent="0">
                  <a:buNone/>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=11</m:t>
                    </m:r>
                  </m:oMath>
                </a14:m>
                <a:r>
                  <a:rPr lang="en-US" b="0" dirty="0"/>
                  <a:t> </a:t>
                </a:r>
              </a:p>
              <a:p>
                <a:pPr marL="0" indent="0">
                  <a:buNone/>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1</m:t>
                        </m:r>
                      </m:sub>
                    </m:sSub>
                    <m:r>
                      <a:rPr lang="en-US" b="0" i="1" smtClean="0">
                        <a:latin typeface="Cambria Math" panose="02040503050406030204" pitchFamily="18" charset="0"/>
                      </a:rPr>
                      <m:t>≤1,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2</m:t>
                        </m:r>
                      </m:sub>
                    </m:sSub>
                    <m:r>
                      <a:rPr lang="en-US" b="0" i="1" smtClean="0">
                        <a:latin typeface="Cambria Math" panose="02040503050406030204" pitchFamily="18" charset="0"/>
                      </a:rPr>
                      <m:t>≥0,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3</m:t>
                        </m:r>
                      </m:sub>
                    </m:sSub>
                    <m:r>
                      <a:rPr lang="en-US" b="0" i="1" smtClean="0">
                        <a:latin typeface="Cambria Math" panose="02040503050406030204" pitchFamily="18" charset="0"/>
                      </a:rPr>
                      <m:t>≥0</m:t>
                    </m:r>
                  </m:oMath>
                </a14:m>
                <a:r>
                  <a:rPr lang="en-US" dirty="0"/>
                  <a:t> </a:t>
                </a:r>
              </a:p>
              <a:p>
                <a:pPr marL="0" indent="0">
                  <a:buNone/>
                </a:pPr>
                <a:r>
                  <a:rPr lang="en-US" dirty="0"/>
                  <a:t>How many integer solutions are possible?</a:t>
                </a:r>
              </a:p>
              <a:p>
                <a:pPr marL="0" indent="0">
                  <a:buNone/>
                </a:pPr>
                <a:endParaRPr lang="en-US" dirty="0"/>
              </a:p>
              <a:p>
                <a:pPr marL="0" indent="0">
                  <a:buNone/>
                </a:pPr>
                <a:r>
                  <a:rPr lang="en-US" dirty="0">
                    <a:solidFill>
                      <a:srgbClr val="009664"/>
                    </a:solidFill>
                  </a:rPr>
                  <a:t>Total solutions (without any conditions) – Illegal solutions </a:t>
                </a:r>
              </a:p>
              <a:p>
                <a:pPr marL="0" indent="0">
                  <a:buNone/>
                </a:pPr>
                <a:r>
                  <a:rPr lang="en-US" dirty="0">
                    <a:solidFill>
                      <a:srgbClr val="C00000"/>
                    </a:solidFill>
                  </a:rPr>
                  <a:t>.</a:t>
                </a:r>
                <a:r>
                  <a:rPr lang="en-US" sz="2400" dirty="0">
                    <a:solidFill>
                      <a:srgbClr val="C00000"/>
                    </a:solidFill>
                  </a:rPr>
                  <a:t>Total Solutions (without any condition): </a:t>
                </a:r>
                <a14:m>
                  <m:oMath xmlns:m="http://schemas.openxmlformats.org/officeDocument/2006/math">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𝑛</m:t>
                            </m:r>
                            <m:r>
                              <a:rPr lang="en-US" sz="2400" b="0" i="1" smtClean="0">
                                <a:solidFill>
                                  <a:srgbClr val="C00000"/>
                                </a:solidFill>
                                <a:latin typeface="Cambria Math" panose="02040503050406030204" pitchFamily="18" charset="0"/>
                              </a:rPr>
                              <m:t>−1+</m:t>
                            </m:r>
                            <m:r>
                              <a:rPr lang="en-US" sz="2400" b="0" i="1" smtClean="0">
                                <a:solidFill>
                                  <a:srgbClr val="C00000"/>
                                </a:solidFill>
                                <a:latin typeface="Cambria Math" panose="02040503050406030204" pitchFamily="18" charset="0"/>
                              </a:rPr>
                              <m:t>𝑟</m:t>
                            </m:r>
                          </m:e>
                          <m:e>
                            <m:r>
                              <a:rPr lang="en-US" sz="2400" b="0" i="1" smtClean="0">
                                <a:solidFill>
                                  <a:srgbClr val="C00000"/>
                                </a:solidFill>
                                <a:latin typeface="Cambria Math" panose="02040503050406030204" pitchFamily="18" charset="0"/>
                              </a:rPr>
                              <m:t>𝑟</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3−1+11</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13</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=78</m:t>
                    </m:r>
                  </m:oMath>
                </a14:m>
                <a:r>
                  <a:rPr lang="en-US" sz="2400" dirty="0">
                    <a:solidFill>
                      <a:srgbClr val="C00000"/>
                    </a:solidFill>
                  </a:rPr>
                  <a:t> </a:t>
                </a:r>
              </a:p>
              <a:p>
                <a:pPr marL="0" indent="0">
                  <a:buNone/>
                </a:pPr>
                <a:r>
                  <a:rPr lang="en-US" dirty="0">
                    <a:solidFill>
                      <a:srgbClr val="009664"/>
                    </a:solidFill>
                  </a:rPr>
                  <a:t>. Illegal solutions: If </a:t>
                </a:r>
                <a14:m>
                  <m:oMath xmlns:m="http://schemas.openxmlformats.org/officeDocument/2006/math">
                    <m:sSub>
                      <m:sSubPr>
                        <m:ctrlPr>
                          <a:rPr lang="en-US" b="1" i="1" smtClean="0">
                            <a:solidFill>
                              <a:srgbClr val="009664"/>
                            </a:solidFill>
                            <a:latin typeface="Cambria Math" panose="02040503050406030204" pitchFamily="18" charset="0"/>
                          </a:rPr>
                        </m:ctrlPr>
                      </m:sSubPr>
                      <m:e>
                        <m:r>
                          <a:rPr lang="en-US" b="1" i="1" smtClean="0">
                            <a:solidFill>
                              <a:srgbClr val="009664"/>
                            </a:solidFill>
                            <a:latin typeface="Cambria Math" panose="02040503050406030204" pitchFamily="18" charset="0"/>
                          </a:rPr>
                          <m:t>𝒙</m:t>
                        </m:r>
                      </m:e>
                      <m:sub>
                        <m:r>
                          <a:rPr lang="en-US" b="1" i="1" smtClean="0">
                            <a:solidFill>
                              <a:srgbClr val="009664"/>
                            </a:solidFill>
                            <a:latin typeface="Cambria Math" panose="02040503050406030204" pitchFamily="18" charset="0"/>
                          </a:rPr>
                          <m:t>𝟏</m:t>
                        </m:r>
                      </m:sub>
                    </m:sSub>
                    <m:r>
                      <a:rPr lang="en-US" b="1" i="1" smtClean="0">
                        <a:solidFill>
                          <a:srgbClr val="009664"/>
                        </a:solidFill>
                        <a:latin typeface="Cambria Math" panose="02040503050406030204" pitchFamily="18" charset="0"/>
                      </a:rPr>
                      <m:t>≥</m:t>
                    </m:r>
                    <m:r>
                      <a:rPr lang="en-US" b="1" i="1" smtClean="0">
                        <a:solidFill>
                          <a:srgbClr val="009664"/>
                        </a:solidFill>
                        <a:latin typeface="Cambria Math" panose="02040503050406030204" pitchFamily="18" charset="0"/>
                      </a:rPr>
                      <m:t>𝟐</m:t>
                    </m:r>
                  </m:oMath>
                </a14:m>
                <a:r>
                  <a:rPr lang="en-US" b="1" dirty="0">
                    <a:solidFill>
                      <a:srgbClr val="009664"/>
                    </a:solidFill>
                  </a:rPr>
                  <a:t> </a:t>
                </a:r>
                <a:r>
                  <a:rPr lang="en-US" dirty="0">
                    <a:solidFill>
                      <a:srgbClr val="009664"/>
                    </a:solidFill>
                  </a:rPr>
                  <a:t>--- this is NOT ALLOWED or ILLEGAL</a:t>
                </a:r>
              </a:p>
              <a:p>
                <a:pPr marL="0" indent="0">
                  <a:buNone/>
                </a:pPr>
                <a:endParaRPr lang="en-US" dirty="0">
                  <a:solidFill>
                    <a:srgbClr val="009664"/>
                  </a:solidFill>
                </a:endParaRPr>
              </a:p>
              <a:p>
                <a:pPr marL="0" indent="0">
                  <a:buNone/>
                </a:pPr>
                <a:endParaRPr lang="en-US" b="0" dirty="0"/>
              </a:p>
              <a:p>
                <a:pPr marL="0" indent="0">
                  <a:buNone/>
                </a:pPr>
                <a:endParaRPr lang="en-US" b="0"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825625"/>
                <a:ext cx="12192000" cy="4789184"/>
              </a:xfrm>
              <a:blipFill rotWithShape="0">
                <a:blip r:embed="rId2"/>
                <a:stretch>
                  <a:fillRect l="-1000"/>
                </a:stretch>
              </a:blipFill>
            </p:spPr>
            <p:txBody>
              <a:bodyPr/>
              <a:lstStyle/>
              <a:p>
                <a:r>
                  <a:rPr lang="en-US">
                    <a:noFill/>
                  </a:rPr>
                  <a:t> </a:t>
                </a:r>
              </a:p>
            </p:txBody>
          </p:sp>
        </mc:Fallback>
      </mc:AlternateContent>
    </p:spTree>
    <p:extLst>
      <p:ext uri="{BB962C8B-B14F-4D97-AF65-F5344CB8AC3E}">
        <p14:creationId xmlns:p14="http://schemas.microsoft.com/office/powerpoint/2010/main" val="231719481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C00000"/>
                </a:solidFill>
                <a:latin typeface="Kristen ITC" panose="03050502040202030202" pitchFamily="66" charset="0"/>
              </a:rPr>
              <a:t>More problems on number of solutions of equation</a:t>
            </a:r>
            <a:r>
              <a:rPr lang="en-US" dirty="0"/>
              <a:t>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825625"/>
                <a:ext cx="12192000" cy="4789184"/>
              </a:xfrm>
            </p:spPr>
            <p:txBody>
              <a:bodyPr>
                <a:normAutofit lnSpcReduction="10000"/>
              </a:bodyPr>
              <a:lstStyle/>
              <a:p>
                <a:pPr marL="0" indent="0">
                  <a:buNone/>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=11</m:t>
                    </m:r>
                  </m:oMath>
                </a14:m>
                <a:r>
                  <a:rPr lang="en-US" b="0" dirty="0"/>
                  <a:t> </a:t>
                </a:r>
              </a:p>
              <a:p>
                <a:pPr marL="0" indent="0">
                  <a:buNone/>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1</m:t>
                        </m:r>
                      </m:sub>
                    </m:sSub>
                    <m:r>
                      <a:rPr lang="en-US" b="0" i="1" smtClean="0">
                        <a:latin typeface="Cambria Math" panose="02040503050406030204" pitchFamily="18" charset="0"/>
                      </a:rPr>
                      <m:t>≤1,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2</m:t>
                        </m:r>
                      </m:sub>
                    </m:sSub>
                    <m:r>
                      <a:rPr lang="en-US" b="0" i="1" smtClean="0">
                        <a:latin typeface="Cambria Math" panose="02040503050406030204" pitchFamily="18" charset="0"/>
                      </a:rPr>
                      <m:t>≥0,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3</m:t>
                        </m:r>
                      </m:sub>
                    </m:sSub>
                    <m:r>
                      <a:rPr lang="en-US" b="0" i="1" smtClean="0">
                        <a:latin typeface="Cambria Math" panose="02040503050406030204" pitchFamily="18" charset="0"/>
                      </a:rPr>
                      <m:t>≥0</m:t>
                    </m:r>
                  </m:oMath>
                </a14:m>
                <a:r>
                  <a:rPr lang="en-US" dirty="0"/>
                  <a:t> </a:t>
                </a:r>
              </a:p>
              <a:p>
                <a:pPr marL="0" indent="0">
                  <a:buNone/>
                </a:pPr>
                <a:r>
                  <a:rPr lang="en-US" dirty="0"/>
                  <a:t>How many integer solutions are possible?</a:t>
                </a:r>
              </a:p>
              <a:p>
                <a:pPr marL="0" indent="0">
                  <a:buNone/>
                </a:pPr>
                <a:endParaRPr lang="en-US" dirty="0"/>
              </a:p>
              <a:p>
                <a:pPr marL="0" indent="0">
                  <a:buNone/>
                </a:pPr>
                <a:r>
                  <a:rPr lang="en-US" dirty="0">
                    <a:solidFill>
                      <a:srgbClr val="009664"/>
                    </a:solidFill>
                  </a:rPr>
                  <a:t>Total solutions (without any conditions) – Illegal solutions </a:t>
                </a:r>
              </a:p>
              <a:p>
                <a:pPr marL="0" indent="0">
                  <a:buNone/>
                </a:pPr>
                <a:r>
                  <a:rPr lang="en-US" dirty="0">
                    <a:solidFill>
                      <a:srgbClr val="C00000"/>
                    </a:solidFill>
                  </a:rPr>
                  <a:t>.</a:t>
                </a:r>
                <a:r>
                  <a:rPr lang="en-US" sz="2400" dirty="0">
                    <a:solidFill>
                      <a:srgbClr val="C00000"/>
                    </a:solidFill>
                  </a:rPr>
                  <a:t>Total Solutions (without any condition): </a:t>
                </a:r>
                <a14:m>
                  <m:oMath xmlns:m="http://schemas.openxmlformats.org/officeDocument/2006/math">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𝑛</m:t>
                            </m:r>
                            <m:r>
                              <a:rPr lang="en-US" sz="2400" b="0" i="1" smtClean="0">
                                <a:solidFill>
                                  <a:srgbClr val="C00000"/>
                                </a:solidFill>
                                <a:latin typeface="Cambria Math" panose="02040503050406030204" pitchFamily="18" charset="0"/>
                              </a:rPr>
                              <m:t>−1+</m:t>
                            </m:r>
                            <m:r>
                              <a:rPr lang="en-US" sz="2400" b="0" i="1" smtClean="0">
                                <a:solidFill>
                                  <a:srgbClr val="C00000"/>
                                </a:solidFill>
                                <a:latin typeface="Cambria Math" panose="02040503050406030204" pitchFamily="18" charset="0"/>
                              </a:rPr>
                              <m:t>𝑟</m:t>
                            </m:r>
                          </m:e>
                          <m:e>
                            <m:r>
                              <a:rPr lang="en-US" sz="2400" b="0" i="1" smtClean="0">
                                <a:solidFill>
                                  <a:srgbClr val="C00000"/>
                                </a:solidFill>
                                <a:latin typeface="Cambria Math" panose="02040503050406030204" pitchFamily="18" charset="0"/>
                              </a:rPr>
                              <m:t>𝑟</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3−1+11</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13</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=78</m:t>
                    </m:r>
                  </m:oMath>
                </a14:m>
                <a:r>
                  <a:rPr lang="en-US" sz="2400" dirty="0">
                    <a:solidFill>
                      <a:srgbClr val="C00000"/>
                    </a:solidFill>
                  </a:rPr>
                  <a:t> </a:t>
                </a:r>
              </a:p>
              <a:p>
                <a:pPr marL="0" indent="0">
                  <a:buNone/>
                </a:pPr>
                <a:r>
                  <a:rPr lang="en-US" dirty="0">
                    <a:solidFill>
                      <a:srgbClr val="009664"/>
                    </a:solidFill>
                  </a:rPr>
                  <a:t>. Illegal solutions: If </a:t>
                </a:r>
                <a14:m>
                  <m:oMath xmlns:m="http://schemas.openxmlformats.org/officeDocument/2006/math">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1</m:t>
                        </m:r>
                      </m:sub>
                    </m:sSub>
                    <m:r>
                      <a:rPr lang="en-US" b="0" i="1" smtClean="0">
                        <a:solidFill>
                          <a:srgbClr val="009664"/>
                        </a:solidFill>
                        <a:latin typeface="Cambria Math" panose="02040503050406030204" pitchFamily="18" charset="0"/>
                      </a:rPr>
                      <m:t>≥2</m:t>
                    </m:r>
                  </m:oMath>
                </a14:m>
                <a:r>
                  <a:rPr lang="en-US" dirty="0">
                    <a:solidFill>
                      <a:srgbClr val="009664"/>
                    </a:solidFill>
                  </a:rPr>
                  <a:t> --- this is NOT ALLOWED or ILLEGAL</a:t>
                </a:r>
              </a:p>
              <a:p>
                <a:pPr marL="0" indent="0">
                  <a:buNone/>
                </a:pPr>
                <a:r>
                  <a:rPr lang="en-US" dirty="0">
                    <a:solidFill>
                      <a:srgbClr val="009664"/>
                    </a:solidFill>
                  </a:rPr>
                  <a:t>We separate </a:t>
                </a:r>
                <a14:m>
                  <m:oMath xmlns:m="http://schemas.openxmlformats.org/officeDocument/2006/math">
                    <m:sSub>
                      <m:sSubPr>
                        <m:ctrlPr>
                          <a:rPr lang="en-US" b="1" i="1" smtClean="0">
                            <a:solidFill>
                              <a:srgbClr val="009664"/>
                            </a:solidFill>
                            <a:latin typeface="Cambria Math" panose="02040503050406030204" pitchFamily="18" charset="0"/>
                          </a:rPr>
                        </m:ctrlPr>
                      </m:sSubPr>
                      <m:e>
                        <m:r>
                          <a:rPr lang="en-US" b="1" i="1" smtClean="0">
                            <a:solidFill>
                              <a:srgbClr val="009664"/>
                            </a:solidFill>
                            <a:latin typeface="Cambria Math" panose="02040503050406030204" pitchFamily="18" charset="0"/>
                          </a:rPr>
                          <m:t>𝒙</m:t>
                        </m:r>
                      </m:e>
                      <m:sub>
                        <m:r>
                          <a:rPr lang="en-US" b="1" i="1" smtClean="0">
                            <a:solidFill>
                              <a:srgbClr val="009664"/>
                            </a:solidFill>
                            <a:latin typeface="Cambria Math" panose="02040503050406030204" pitchFamily="18" charset="0"/>
                          </a:rPr>
                          <m:t>𝟏</m:t>
                        </m:r>
                      </m:sub>
                    </m:sSub>
                    <m:r>
                      <a:rPr lang="en-US" b="1" i="1" smtClean="0">
                        <a:solidFill>
                          <a:srgbClr val="009664"/>
                        </a:solidFill>
                        <a:latin typeface="Cambria Math" panose="02040503050406030204" pitchFamily="18" charset="0"/>
                      </a:rPr>
                      <m:t>=</m:t>
                    </m:r>
                    <m:r>
                      <a:rPr lang="en-US" b="1" i="1" smtClean="0">
                        <a:solidFill>
                          <a:srgbClr val="009664"/>
                        </a:solidFill>
                        <a:latin typeface="Cambria Math" panose="02040503050406030204" pitchFamily="18" charset="0"/>
                      </a:rPr>
                      <m:t>𝟐</m:t>
                    </m:r>
                  </m:oMath>
                </a14:m>
                <a:r>
                  <a:rPr lang="en-US" dirty="0">
                    <a:solidFill>
                      <a:srgbClr val="009664"/>
                    </a:solidFill>
                  </a:rPr>
                  <a:t>. ---- </a:t>
                </a:r>
                <a:r>
                  <a:rPr lang="en-US" dirty="0">
                    <a:solidFill>
                      <a:srgbClr val="002060"/>
                    </a:solidFill>
                  </a:rPr>
                  <a:t>remaining equation is: </a:t>
                </a:r>
                <a14:m>
                  <m:oMath xmlns:m="http://schemas.openxmlformats.org/officeDocument/2006/math">
                    <m:sSub>
                      <m:sSubPr>
                        <m:ctrlPr>
                          <a:rPr lang="en-US" b="0" i="1" smtClean="0">
                            <a:solidFill>
                              <a:srgbClr val="002060"/>
                            </a:solidFill>
                            <a:latin typeface="Cambria Math" panose="02040503050406030204" pitchFamily="18" charset="0"/>
                          </a:rPr>
                        </m:ctrlPr>
                      </m:sSubPr>
                      <m:e>
                        <m:r>
                          <a:rPr lang="en-US" b="0" i="1" smtClean="0">
                            <a:solidFill>
                              <a:srgbClr val="002060"/>
                            </a:solidFill>
                            <a:latin typeface="Cambria Math" panose="02040503050406030204" pitchFamily="18" charset="0"/>
                          </a:rPr>
                          <m:t>𝑥</m:t>
                        </m:r>
                      </m:e>
                      <m:sub>
                        <m:r>
                          <a:rPr lang="en-US" b="0" i="1" smtClean="0">
                            <a:solidFill>
                              <a:srgbClr val="002060"/>
                            </a:solidFill>
                            <a:latin typeface="Cambria Math" panose="02040503050406030204" pitchFamily="18" charset="0"/>
                          </a:rPr>
                          <m:t>1</m:t>
                        </m:r>
                      </m:sub>
                    </m:sSub>
                    <m:r>
                      <a:rPr lang="en-US" b="0" i="1" smtClean="0">
                        <a:solidFill>
                          <a:srgbClr val="002060"/>
                        </a:solidFill>
                        <a:latin typeface="Cambria Math" panose="02040503050406030204" pitchFamily="18" charset="0"/>
                      </a:rPr>
                      <m:t>+</m:t>
                    </m:r>
                    <m:sSub>
                      <m:sSubPr>
                        <m:ctrlPr>
                          <a:rPr lang="en-US" b="0" i="1" smtClean="0">
                            <a:solidFill>
                              <a:srgbClr val="002060"/>
                            </a:solidFill>
                            <a:latin typeface="Cambria Math" panose="02040503050406030204" pitchFamily="18" charset="0"/>
                          </a:rPr>
                        </m:ctrlPr>
                      </m:sSubPr>
                      <m:e>
                        <m:r>
                          <a:rPr lang="en-US" b="0" i="1" smtClean="0">
                            <a:solidFill>
                              <a:srgbClr val="002060"/>
                            </a:solidFill>
                            <a:latin typeface="Cambria Math" panose="02040503050406030204" pitchFamily="18" charset="0"/>
                          </a:rPr>
                          <m:t>𝑥</m:t>
                        </m:r>
                      </m:e>
                      <m:sub>
                        <m:r>
                          <a:rPr lang="en-US" b="0" i="1" smtClean="0">
                            <a:solidFill>
                              <a:srgbClr val="002060"/>
                            </a:solidFill>
                            <a:latin typeface="Cambria Math" panose="02040503050406030204" pitchFamily="18" charset="0"/>
                          </a:rPr>
                          <m:t>2</m:t>
                        </m:r>
                      </m:sub>
                    </m:sSub>
                    <m:r>
                      <a:rPr lang="en-US" b="0" i="1" smtClean="0">
                        <a:solidFill>
                          <a:srgbClr val="002060"/>
                        </a:solidFill>
                        <a:latin typeface="Cambria Math" panose="02040503050406030204" pitchFamily="18" charset="0"/>
                      </a:rPr>
                      <m:t>+</m:t>
                    </m:r>
                    <m:sSub>
                      <m:sSubPr>
                        <m:ctrlPr>
                          <a:rPr lang="en-US" b="0" i="1" smtClean="0">
                            <a:solidFill>
                              <a:srgbClr val="002060"/>
                            </a:solidFill>
                            <a:latin typeface="Cambria Math" panose="02040503050406030204" pitchFamily="18" charset="0"/>
                          </a:rPr>
                        </m:ctrlPr>
                      </m:sSubPr>
                      <m:e>
                        <m:r>
                          <a:rPr lang="en-US" b="0" i="1" smtClean="0">
                            <a:solidFill>
                              <a:srgbClr val="002060"/>
                            </a:solidFill>
                            <a:latin typeface="Cambria Math" panose="02040503050406030204" pitchFamily="18" charset="0"/>
                          </a:rPr>
                          <m:t>𝑥</m:t>
                        </m:r>
                      </m:e>
                      <m:sub>
                        <m:r>
                          <a:rPr lang="en-US" b="0" i="1" smtClean="0">
                            <a:solidFill>
                              <a:srgbClr val="002060"/>
                            </a:solidFill>
                            <a:latin typeface="Cambria Math" panose="02040503050406030204" pitchFamily="18" charset="0"/>
                          </a:rPr>
                          <m:t>3</m:t>
                        </m:r>
                      </m:sub>
                    </m:sSub>
                    <m:r>
                      <a:rPr lang="en-US" b="0" i="1" smtClean="0">
                        <a:solidFill>
                          <a:srgbClr val="002060"/>
                        </a:solidFill>
                        <a:latin typeface="Cambria Math" panose="02040503050406030204" pitchFamily="18" charset="0"/>
                      </a:rPr>
                      <m:t>=11−2=9</m:t>
                    </m:r>
                  </m:oMath>
                </a14:m>
                <a:endParaRPr lang="en-US" dirty="0">
                  <a:solidFill>
                    <a:srgbClr val="009664"/>
                  </a:solidFill>
                </a:endParaRPr>
              </a:p>
              <a:p>
                <a:pPr marL="0" indent="0">
                  <a:buNone/>
                </a:pPr>
                <a14:m>
                  <m:oMathPara xmlns:m="http://schemas.openxmlformats.org/officeDocument/2006/math">
                    <m:oMathParaPr>
                      <m:jc m:val="centerGroup"/>
                    </m:oMathParaPr>
                    <m:oMath xmlns:m="http://schemas.openxmlformats.org/officeDocument/2006/math">
                      <m:d>
                        <m:dPr>
                          <m:ctrlPr>
                            <a:rPr lang="en-US" b="0" i="1" smtClean="0">
                              <a:solidFill>
                                <a:srgbClr val="009664"/>
                              </a:solidFill>
                              <a:latin typeface="Cambria Math" panose="02040503050406030204" pitchFamily="18" charset="0"/>
                            </a:rPr>
                          </m:ctrlPr>
                        </m:dPr>
                        <m:e>
                          <m:eqArr>
                            <m:eqArrPr>
                              <m:ctrlPr>
                                <a:rPr lang="en-US" b="0" i="1" smtClean="0">
                                  <a:solidFill>
                                    <a:srgbClr val="009664"/>
                                  </a:solidFill>
                                  <a:latin typeface="Cambria Math" panose="02040503050406030204" pitchFamily="18" charset="0"/>
                                </a:rPr>
                              </m:ctrlPr>
                            </m:eqArrPr>
                            <m:e>
                              <m:r>
                                <a:rPr lang="en-US" b="0" i="1" smtClean="0">
                                  <a:solidFill>
                                    <a:srgbClr val="009664"/>
                                  </a:solidFill>
                                  <a:latin typeface="Cambria Math" panose="02040503050406030204" pitchFamily="18" charset="0"/>
                                </a:rPr>
                                <m:t>3−1+9</m:t>
                              </m:r>
                            </m:e>
                            <m:e>
                              <m:r>
                                <a:rPr lang="en-US" b="0" i="1" smtClean="0">
                                  <a:solidFill>
                                    <a:srgbClr val="009664"/>
                                  </a:solidFill>
                                  <a:latin typeface="Cambria Math" panose="02040503050406030204" pitchFamily="18" charset="0"/>
                                </a:rPr>
                                <m:t>9</m:t>
                              </m:r>
                            </m:e>
                          </m:eqArr>
                        </m:e>
                      </m:d>
                      <m:r>
                        <a:rPr lang="en-US" b="0" i="1" smtClean="0">
                          <a:solidFill>
                            <a:srgbClr val="009664"/>
                          </a:solidFill>
                          <a:latin typeface="Cambria Math" panose="02040503050406030204" pitchFamily="18" charset="0"/>
                        </a:rPr>
                        <m:t>=</m:t>
                      </m:r>
                      <m:d>
                        <m:dPr>
                          <m:ctrlPr>
                            <a:rPr lang="en-US" b="0" i="1" smtClean="0">
                              <a:solidFill>
                                <a:srgbClr val="009664"/>
                              </a:solidFill>
                              <a:latin typeface="Cambria Math" panose="02040503050406030204" pitchFamily="18" charset="0"/>
                            </a:rPr>
                          </m:ctrlPr>
                        </m:dPr>
                        <m:e>
                          <m:eqArr>
                            <m:eqArrPr>
                              <m:ctrlPr>
                                <a:rPr lang="en-US" b="0" i="1" smtClean="0">
                                  <a:solidFill>
                                    <a:srgbClr val="009664"/>
                                  </a:solidFill>
                                  <a:latin typeface="Cambria Math" panose="02040503050406030204" pitchFamily="18" charset="0"/>
                                </a:rPr>
                              </m:ctrlPr>
                            </m:eqArrPr>
                            <m:e>
                              <m:r>
                                <a:rPr lang="en-US" b="0" i="1" smtClean="0">
                                  <a:solidFill>
                                    <a:srgbClr val="009664"/>
                                  </a:solidFill>
                                  <a:latin typeface="Cambria Math" panose="02040503050406030204" pitchFamily="18" charset="0"/>
                                </a:rPr>
                                <m:t>11</m:t>
                              </m:r>
                            </m:e>
                            <m:e>
                              <m:r>
                                <a:rPr lang="en-US" b="0" i="1" smtClean="0">
                                  <a:solidFill>
                                    <a:srgbClr val="009664"/>
                                  </a:solidFill>
                                  <a:latin typeface="Cambria Math" panose="02040503050406030204" pitchFamily="18" charset="0"/>
                                </a:rPr>
                                <m:t>9</m:t>
                              </m:r>
                            </m:e>
                          </m:eqArr>
                        </m:e>
                      </m:d>
                      <m:r>
                        <a:rPr lang="en-US" b="0" i="1" smtClean="0">
                          <a:solidFill>
                            <a:srgbClr val="009664"/>
                          </a:solidFill>
                          <a:latin typeface="Cambria Math" panose="02040503050406030204" pitchFamily="18" charset="0"/>
                        </a:rPr>
                        <m:t>=</m:t>
                      </m:r>
                      <m:r>
                        <a:rPr lang="en-US" b="0" i="1" smtClean="0">
                          <a:solidFill>
                            <a:srgbClr val="FF0000"/>
                          </a:solidFill>
                          <a:latin typeface="Cambria Math" panose="02040503050406030204" pitchFamily="18" charset="0"/>
                        </a:rPr>
                        <m:t>55</m:t>
                      </m:r>
                    </m:oMath>
                  </m:oMathPara>
                </a14:m>
                <a:endParaRPr lang="en-US" dirty="0">
                  <a:solidFill>
                    <a:srgbClr val="FF0000"/>
                  </a:solidFill>
                </a:endParaRPr>
              </a:p>
              <a:p>
                <a:pPr marL="0" indent="0">
                  <a:buNone/>
                </a:pPr>
                <a:endParaRPr lang="en-US" b="0" dirty="0"/>
              </a:p>
              <a:p>
                <a:pPr marL="0" indent="0">
                  <a:buNone/>
                </a:pPr>
                <a:endParaRPr lang="en-US" b="0"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825625"/>
                <a:ext cx="12192000" cy="4789184"/>
              </a:xfrm>
              <a:blipFill rotWithShape="0">
                <a:blip r:embed="rId2"/>
                <a:stretch>
                  <a:fillRect l="-1000"/>
                </a:stretch>
              </a:blipFill>
            </p:spPr>
            <p:txBody>
              <a:bodyPr/>
              <a:lstStyle/>
              <a:p>
                <a:r>
                  <a:rPr lang="en-US">
                    <a:noFill/>
                  </a:rPr>
                  <a:t> </a:t>
                </a:r>
              </a:p>
            </p:txBody>
          </p:sp>
        </mc:Fallback>
      </mc:AlternateContent>
    </p:spTree>
    <p:extLst>
      <p:ext uri="{BB962C8B-B14F-4D97-AF65-F5344CB8AC3E}">
        <p14:creationId xmlns:p14="http://schemas.microsoft.com/office/powerpoint/2010/main" val="1498845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746851" cy="5314055"/>
              </a:xfrm>
            </p:spPr>
            <p:txBody>
              <a:bodyPr>
                <a:normAutofit fontScale="92500" lnSpcReduction="20000"/>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indent="0">
                  <a:buNone/>
                </a:pPr>
                <a:r>
                  <a:rPr lang="en-US" dirty="0">
                    <a:solidFill>
                      <a:srgbClr val="7030A0"/>
                    </a:solidFill>
                    <a:latin typeface="Centaur" panose="02030504050205020304" pitchFamily="18" charset="0"/>
                  </a:rPr>
                  <a:t>Organize the presents in a line …. How many ways to arrange these in a line? </a:t>
                </a:r>
                <a14:m>
                  <m:oMath xmlns:m="http://schemas.openxmlformats.org/officeDocument/2006/math">
                    <m:r>
                      <a:rPr lang="en-US" b="1" i="1" dirty="0" smtClean="0">
                        <a:solidFill>
                          <a:srgbClr val="FF0000"/>
                        </a:solidFill>
                        <a:latin typeface="Cambria Math" panose="02040503050406030204" pitchFamily="18" charset="0"/>
                      </a:rPr>
                      <m:t>𝒏</m:t>
                    </m:r>
                    <m:r>
                      <a:rPr lang="en-US" b="1" i="1" dirty="0" smtClean="0">
                        <a:solidFill>
                          <a:srgbClr val="FF0000"/>
                        </a:solidFill>
                        <a:latin typeface="Cambria Math" panose="02040503050406030204" pitchFamily="18" charset="0"/>
                      </a:rPr>
                      <m:t>!</m:t>
                    </m:r>
                  </m:oMath>
                </a14:m>
                <a:endParaRPr lang="en-US" b="1" dirty="0">
                  <a:solidFill>
                    <a:srgbClr val="7030A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r>
                  <a:rPr lang="en-US" dirty="0">
                    <a:solidFill>
                      <a:srgbClr val="00B050"/>
                    </a:solidFill>
                    <a:latin typeface="Centaur" panose="02030504050205020304" pitchFamily="18" charset="0"/>
                  </a:rPr>
                  <a:t>Now each child comes and pick up there presents … Child 1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1</m:t>
                        </m:r>
                      </m:sub>
                    </m:sSub>
                  </m:oMath>
                </a14:m>
                <a:r>
                  <a:rPr lang="en-US" dirty="0">
                    <a:solidFill>
                      <a:srgbClr val="00B050"/>
                    </a:solidFill>
                    <a:latin typeface="Centaur" panose="02030504050205020304" pitchFamily="18" charset="0"/>
                  </a:rPr>
                  <a:t>, child 2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2</m:t>
                        </m:r>
                      </m:sub>
                    </m:sSub>
                  </m:oMath>
                </a14:m>
                <a:r>
                  <a:rPr lang="en-US" dirty="0">
                    <a:solidFill>
                      <a:srgbClr val="00B050"/>
                    </a:solidFill>
                    <a:latin typeface="Centaur" panose="02030504050205020304" pitchFamily="18" charset="0"/>
                  </a:rPr>
                  <a:t>, …., child k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𝑘</m:t>
                        </m:r>
                      </m:sub>
                    </m:sSub>
                  </m:oMath>
                </a14:m>
                <a:r>
                  <a:rPr lang="en-US" dirty="0">
                    <a:solidFill>
                      <a:srgbClr val="00B050"/>
                    </a:solidFill>
                    <a:latin typeface="Centaur" panose="02030504050205020304" pitchFamily="18" charset="0"/>
                  </a:rPr>
                  <a:t> .</a:t>
                </a:r>
              </a:p>
              <a:p>
                <a:r>
                  <a:rPr lang="en-US" dirty="0">
                    <a:solidFill>
                      <a:srgbClr val="00B050"/>
                    </a:solidFill>
                    <a:latin typeface="Centaur" panose="02030504050205020304" pitchFamily="18" charset="0"/>
                  </a:rPr>
                  <a:t>So how many ways, children have got the presents?</a:t>
                </a:r>
              </a:p>
              <a:p>
                <a:r>
                  <a:rPr lang="en-US" dirty="0">
                    <a:solidFill>
                      <a:srgbClr val="FF0000"/>
                    </a:solidFill>
                    <a:latin typeface="Centaur" panose="02030504050205020304" pitchFamily="18" charset="0"/>
                  </a:rPr>
                  <a:t>Some patterns are unnecessarily counted … for child-1, </a:t>
                </a:r>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m:t>
                    </m:r>
                  </m:oMath>
                </a14:m>
                <a:r>
                  <a:rPr lang="en-US" dirty="0">
                    <a:solidFill>
                      <a:srgbClr val="FF0000"/>
                    </a:solidFill>
                    <a:latin typeface="Centaur" panose="02030504050205020304" pitchFamily="18" charset="0"/>
                  </a:rPr>
                  <a:t> ways to get </a:t>
                </a:r>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1</m:t>
                        </m:r>
                      </m:sub>
                    </m:sSub>
                  </m:oMath>
                </a14:m>
                <a:r>
                  <a:rPr lang="en-US" dirty="0">
                    <a:solidFill>
                      <a:srgbClr val="FF0000"/>
                    </a:solidFill>
                    <a:latin typeface="Centaur" panose="02030504050205020304" pitchFamily="18" charset="0"/>
                  </a:rPr>
                  <a:t> gifts --- but it should be counted as ONE combination. … </a:t>
                </a:r>
              </a:p>
              <a:p>
                <a:pPr marL="0" indent="0">
                  <a:buNone/>
                </a:pPr>
                <a:r>
                  <a:rPr lang="en-US" dirty="0">
                    <a:solidFill>
                      <a:srgbClr val="FF0000"/>
                    </a:solidFill>
                    <a:latin typeface="Centaur" panose="02030504050205020304" pitchFamily="18" charset="0"/>
                  </a:rPr>
                  <a:t>same with other children. </a:t>
                </a:r>
              </a:p>
              <a:p>
                <a:pPr marL="0" indent="0">
                  <a:buNone/>
                </a:pPr>
                <a:r>
                  <a:rPr lang="en-US" dirty="0">
                    <a:solidFill>
                      <a:srgbClr val="FF0000"/>
                    </a:solidFill>
                    <a:latin typeface="Centaur" panose="02030504050205020304" pitchFamily="18" charset="0"/>
                  </a:rPr>
                  <a:t> </a:t>
                </a:r>
                <a:r>
                  <a:rPr lang="en-US" b="1" dirty="0">
                    <a:solidFill>
                      <a:srgbClr val="FF0000"/>
                    </a:solidFill>
                    <a:latin typeface="Centaur" panose="02030504050205020304" pitchFamily="18" charset="0"/>
                  </a:rPr>
                  <a:t>Total     </a:t>
                </a:r>
                <a14:m>
                  <m:oMath xmlns:m="http://schemas.openxmlformats.org/officeDocument/2006/math">
                    <m:sSub>
                      <m:sSubPr>
                        <m:ctrlPr>
                          <a:rPr lang="en-US" b="1" i="1" smtClean="0">
                            <a:solidFill>
                              <a:srgbClr val="FF0000"/>
                            </a:solidFill>
                            <a:latin typeface="Cambria Math" panose="02040503050406030204" pitchFamily="18" charset="0"/>
                          </a:rPr>
                        </m:ctrlPr>
                      </m:sSubPr>
                      <m:e>
                        <m:r>
                          <a:rPr lang="en-US" b="1" i="1" smtClean="0">
                            <a:solidFill>
                              <a:srgbClr val="FF0000"/>
                            </a:solidFill>
                            <a:latin typeface="Cambria Math" panose="02040503050406030204" pitchFamily="18" charset="0"/>
                          </a:rPr>
                          <m:t>𝒏</m:t>
                        </m:r>
                      </m:e>
                      <m:sub>
                        <m:r>
                          <a:rPr lang="en-US" b="1" i="1" smtClean="0">
                            <a:solidFill>
                              <a:srgbClr val="FF0000"/>
                            </a:solidFill>
                            <a:latin typeface="Cambria Math" panose="02040503050406030204" pitchFamily="18" charset="0"/>
                          </a:rPr>
                          <m:t>𝟏</m:t>
                        </m:r>
                      </m:sub>
                    </m:sSub>
                    <m:r>
                      <a:rPr lang="en-US" b="1" i="1" smtClean="0">
                        <a:solidFill>
                          <a:srgbClr val="FF0000"/>
                        </a:solidFill>
                        <a:latin typeface="Cambria Math" panose="02040503050406030204" pitchFamily="18" charset="0"/>
                      </a:rPr>
                      <m:t>!⋅</m:t>
                    </m:r>
                    <m:sSub>
                      <m:sSubPr>
                        <m:ctrlPr>
                          <a:rPr lang="en-US" b="1" i="1" smtClean="0">
                            <a:solidFill>
                              <a:srgbClr val="FF0000"/>
                            </a:solidFill>
                            <a:latin typeface="Cambria Math" panose="02040503050406030204" pitchFamily="18" charset="0"/>
                          </a:rPr>
                        </m:ctrlPr>
                      </m:sSubPr>
                      <m:e>
                        <m:r>
                          <a:rPr lang="en-US" b="1" i="1" smtClean="0">
                            <a:solidFill>
                              <a:srgbClr val="FF0000"/>
                            </a:solidFill>
                            <a:latin typeface="Cambria Math" panose="02040503050406030204" pitchFamily="18" charset="0"/>
                          </a:rPr>
                          <m:t>𝒏</m:t>
                        </m:r>
                      </m:e>
                      <m:sub>
                        <m:r>
                          <a:rPr lang="en-US" b="1" i="1" smtClean="0">
                            <a:solidFill>
                              <a:srgbClr val="FF0000"/>
                            </a:solidFill>
                            <a:latin typeface="Cambria Math" panose="02040503050406030204" pitchFamily="18" charset="0"/>
                          </a:rPr>
                          <m:t>𝟐</m:t>
                        </m:r>
                      </m:sub>
                    </m:sSub>
                    <m:r>
                      <a:rPr lang="en-US" b="1" i="1" smtClean="0">
                        <a:solidFill>
                          <a:srgbClr val="FF0000"/>
                        </a:solidFill>
                        <a:latin typeface="Cambria Math" panose="02040503050406030204" pitchFamily="18" charset="0"/>
                      </a:rPr>
                      <m:t>!⋯</m:t>
                    </m:r>
                    <m:sSub>
                      <m:sSubPr>
                        <m:ctrlPr>
                          <a:rPr lang="en-US" b="1" i="1" smtClean="0">
                            <a:solidFill>
                              <a:srgbClr val="FF0000"/>
                            </a:solidFill>
                            <a:latin typeface="Cambria Math" panose="02040503050406030204" pitchFamily="18" charset="0"/>
                          </a:rPr>
                        </m:ctrlPr>
                      </m:sSubPr>
                      <m:e>
                        <m:r>
                          <a:rPr lang="en-US" b="1" i="1" smtClean="0">
                            <a:solidFill>
                              <a:srgbClr val="FF0000"/>
                            </a:solidFill>
                            <a:latin typeface="Cambria Math" panose="02040503050406030204" pitchFamily="18" charset="0"/>
                          </a:rPr>
                          <m:t>𝒏</m:t>
                        </m:r>
                      </m:e>
                      <m:sub>
                        <m:r>
                          <a:rPr lang="en-US" b="1" i="1" smtClean="0">
                            <a:solidFill>
                              <a:srgbClr val="FF0000"/>
                            </a:solidFill>
                            <a:latin typeface="Cambria Math" panose="02040503050406030204" pitchFamily="18" charset="0"/>
                          </a:rPr>
                          <m:t>𝒌</m:t>
                        </m:r>
                      </m:sub>
                    </m:sSub>
                    <m:r>
                      <a:rPr lang="en-US" b="1" i="1" smtClean="0">
                        <a:solidFill>
                          <a:srgbClr val="FF0000"/>
                        </a:solidFill>
                        <a:latin typeface="Cambria Math" panose="02040503050406030204" pitchFamily="18" charset="0"/>
                      </a:rPr>
                      <m:t>!</m:t>
                    </m:r>
                  </m:oMath>
                </a14:m>
                <a:r>
                  <a:rPr lang="en-US" b="1" dirty="0">
                    <a:solidFill>
                      <a:srgbClr val="FF0000"/>
                    </a:solidFill>
                    <a:latin typeface="Centaur" panose="02030504050205020304" pitchFamily="18" charset="0"/>
                  </a:rPr>
                  <a:t>  Patterns which we are counting as multiple, but they are ONE. </a:t>
                </a:r>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746851" cy="5314055"/>
              </a:xfrm>
              <a:blipFill rotWithShape="0">
                <a:blip r:embed="rId2"/>
                <a:stretch>
                  <a:fillRect l="-934" t="-2982" b="-2064"/>
                </a:stretch>
              </a:blipFill>
            </p:spPr>
            <p:txBody>
              <a:bodyPr/>
              <a:lstStyle/>
              <a:p>
                <a:r>
                  <a:rPr lang="en-US">
                    <a:noFill/>
                  </a:rPr>
                  <a:t> </a:t>
                </a:r>
              </a:p>
            </p:txBody>
          </p:sp>
        </mc:Fallback>
      </mc:AlternateContent>
      <p:grpSp>
        <p:nvGrpSpPr>
          <p:cNvPr id="4" name="Group 3"/>
          <p:cNvGrpSpPr/>
          <p:nvPr/>
        </p:nvGrpSpPr>
        <p:grpSpPr>
          <a:xfrm>
            <a:off x="425003" y="2670740"/>
            <a:ext cx="11183535" cy="1327594"/>
            <a:chOff x="425003" y="3167132"/>
            <a:chExt cx="11183535" cy="1327594"/>
          </a:xfrm>
        </p:grpSpPr>
        <p:pic>
          <p:nvPicPr>
            <p:cNvPr id="5" name="Picture 4"/>
            <p:cNvPicPr>
              <a:picLocks noChangeAspect="1"/>
            </p:cNvPicPr>
            <p:nvPr/>
          </p:nvPicPr>
          <p:blipFill>
            <a:blip r:embed="rId3"/>
            <a:stretch>
              <a:fillRect/>
            </a:stretch>
          </p:blipFill>
          <p:spPr>
            <a:xfrm>
              <a:off x="546656" y="3393609"/>
              <a:ext cx="11013899" cy="674526"/>
            </a:xfrm>
            <a:prstGeom prst="rect">
              <a:avLst/>
            </a:prstGeom>
          </p:spPr>
        </p:pic>
        <p:sp>
          <p:nvSpPr>
            <p:cNvPr id="6" name="Oval 5"/>
            <p:cNvSpPr/>
            <p:nvPr/>
          </p:nvSpPr>
          <p:spPr>
            <a:xfrm>
              <a:off x="425003" y="3171489"/>
              <a:ext cx="2897746" cy="1323237"/>
            </a:xfrm>
            <a:prstGeom prst="ellipse">
              <a:avLst/>
            </a:prstGeom>
            <a:solidFill>
              <a:schemeClr val="accent1">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46145" y="3171488"/>
              <a:ext cx="1709181" cy="1323237"/>
            </a:xfrm>
            <a:prstGeom prst="ellipse">
              <a:avLst/>
            </a:prstGeom>
            <a:solidFill>
              <a:schemeClr val="accent2">
                <a:lumMod val="60000"/>
                <a:lumOff val="4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078723" y="3171488"/>
              <a:ext cx="2210352" cy="1323237"/>
            </a:xfrm>
            <a:prstGeom prst="ellipse">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379131" y="3167132"/>
              <a:ext cx="2229407" cy="1323237"/>
            </a:xfrm>
            <a:prstGeom prst="ellipse">
              <a:avLst/>
            </a:prstGeom>
            <a:solidFill>
              <a:srgbClr val="92D05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1514470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C00000"/>
                </a:solidFill>
                <a:latin typeface="Kristen ITC" panose="03050502040202030202" pitchFamily="66" charset="0"/>
              </a:rPr>
              <a:t>More problems on number of solutions of equation</a:t>
            </a:r>
            <a:r>
              <a:rPr lang="en-US" dirty="0"/>
              <a:t>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851383"/>
                <a:ext cx="12192000" cy="4789184"/>
              </a:xfrm>
            </p:spPr>
            <p:txBody>
              <a:bodyPr>
                <a:normAutofit fontScale="92500" lnSpcReduction="10000"/>
              </a:bodyPr>
              <a:lstStyle/>
              <a:p>
                <a:pPr marL="0" indent="0">
                  <a:buNone/>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=11</m:t>
                    </m:r>
                  </m:oMath>
                </a14:m>
                <a:r>
                  <a:rPr lang="en-US" b="0" dirty="0"/>
                  <a:t> </a:t>
                </a:r>
              </a:p>
              <a:p>
                <a:pPr marL="0" indent="0">
                  <a:buNone/>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1</m:t>
                        </m:r>
                      </m:sub>
                    </m:sSub>
                    <m:r>
                      <a:rPr lang="en-US" b="0" i="1" smtClean="0">
                        <a:latin typeface="Cambria Math" panose="02040503050406030204" pitchFamily="18" charset="0"/>
                      </a:rPr>
                      <m:t>≤1,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2</m:t>
                        </m:r>
                      </m:sub>
                    </m:sSub>
                    <m:r>
                      <a:rPr lang="en-US" b="0" i="1" smtClean="0">
                        <a:latin typeface="Cambria Math" panose="02040503050406030204" pitchFamily="18" charset="0"/>
                      </a:rPr>
                      <m:t>≥0,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3</m:t>
                        </m:r>
                      </m:sub>
                    </m:sSub>
                    <m:r>
                      <a:rPr lang="en-US" b="0" i="1" smtClean="0">
                        <a:latin typeface="Cambria Math" panose="02040503050406030204" pitchFamily="18" charset="0"/>
                      </a:rPr>
                      <m:t>≥0</m:t>
                    </m:r>
                  </m:oMath>
                </a14:m>
                <a:r>
                  <a:rPr lang="en-US" dirty="0"/>
                  <a:t> </a:t>
                </a:r>
              </a:p>
              <a:p>
                <a:pPr marL="0" indent="0">
                  <a:buNone/>
                </a:pPr>
                <a:r>
                  <a:rPr lang="en-US" dirty="0"/>
                  <a:t>How many integer solutions are possible?</a:t>
                </a:r>
              </a:p>
              <a:p>
                <a:pPr marL="0" indent="0">
                  <a:buNone/>
                </a:pPr>
                <a:endParaRPr lang="en-US" dirty="0"/>
              </a:p>
              <a:p>
                <a:pPr marL="0" indent="0">
                  <a:buNone/>
                </a:pPr>
                <a:r>
                  <a:rPr lang="en-US" dirty="0">
                    <a:solidFill>
                      <a:srgbClr val="009664"/>
                    </a:solidFill>
                  </a:rPr>
                  <a:t>Total solutions (without any conditions) – Illegal solutions </a:t>
                </a:r>
              </a:p>
              <a:p>
                <a:pPr marL="0" indent="0">
                  <a:buNone/>
                </a:pPr>
                <a:r>
                  <a:rPr lang="en-US" b="1" u="sng" dirty="0">
                    <a:solidFill>
                      <a:srgbClr val="FF0000"/>
                    </a:solidFill>
                  </a:rPr>
                  <a:t>Legal Solutions = 78 – 55 = 23</a:t>
                </a:r>
              </a:p>
              <a:p>
                <a:pPr marL="0" indent="0">
                  <a:buNone/>
                </a:pPr>
                <a:r>
                  <a:rPr lang="en-US" dirty="0">
                    <a:solidFill>
                      <a:srgbClr val="C00000"/>
                    </a:solidFill>
                  </a:rPr>
                  <a:t>.</a:t>
                </a:r>
                <a:r>
                  <a:rPr lang="en-US" sz="2400" dirty="0">
                    <a:solidFill>
                      <a:srgbClr val="C00000"/>
                    </a:solidFill>
                  </a:rPr>
                  <a:t>Total Solutions (without any condition): </a:t>
                </a:r>
                <a14:m>
                  <m:oMath xmlns:m="http://schemas.openxmlformats.org/officeDocument/2006/math">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𝑛</m:t>
                            </m:r>
                            <m:r>
                              <a:rPr lang="en-US" sz="2400" b="0" i="1" smtClean="0">
                                <a:solidFill>
                                  <a:srgbClr val="C00000"/>
                                </a:solidFill>
                                <a:latin typeface="Cambria Math" panose="02040503050406030204" pitchFamily="18" charset="0"/>
                              </a:rPr>
                              <m:t>−1+</m:t>
                            </m:r>
                            <m:r>
                              <a:rPr lang="en-US" sz="2400" b="0" i="1" smtClean="0">
                                <a:solidFill>
                                  <a:srgbClr val="C00000"/>
                                </a:solidFill>
                                <a:latin typeface="Cambria Math" panose="02040503050406030204" pitchFamily="18" charset="0"/>
                              </a:rPr>
                              <m:t>𝑟</m:t>
                            </m:r>
                          </m:e>
                          <m:e>
                            <m:r>
                              <a:rPr lang="en-US" sz="2400" b="0" i="1" smtClean="0">
                                <a:solidFill>
                                  <a:srgbClr val="C00000"/>
                                </a:solidFill>
                                <a:latin typeface="Cambria Math" panose="02040503050406030204" pitchFamily="18" charset="0"/>
                              </a:rPr>
                              <m:t>𝑟</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3−1+11</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13</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=78</m:t>
                    </m:r>
                  </m:oMath>
                </a14:m>
                <a:r>
                  <a:rPr lang="en-US" sz="2400" dirty="0">
                    <a:solidFill>
                      <a:srgbClr val="C00000"/>
                    </a:solidFill>
                  </a:rPr>
                  <a:t> </a:t>
                </a:r>
              </a:p>
              <a:p>
                <a:pPr marL="0" indent="0">
                  <a:buNone/>
                </a:pPr>
                <a:r>
                  <a:rPr lang="en-US" dirty="0">
                    <a:solidFill>
                      <a:srgbClr val="009664"/>
                    </a:solidFill>
                  </a:rPr>
                  <a:t>. Illegal solutions: If </a:t>
                </a:r>
                <a14:m>
                  <m:oMath xmlns:m="http://schemas.openxmlformats.org/officeDocument/2006/math">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1</m:t>
                        </m:r>
                      </m:sub>
                    </m:sSub>
                    <m:r>
                      <a:rPr lang="en-US" b="0" i="1" smtClean="0">
                        <a:solidFill>
                          <a:srgbClr val="009664"/>
                        </a:solidFill>
                        <a:latin typeface="Cambria Math" panose="02040503050406030204" pitchFamily="18" charset="0"/>
                      </a:rPr>
                      <m:t>≥2</m:t>
                    </m:r>
                  </m:oMath>
                </a14:m>
                <a:r>
                  <a:rPr lang="en-US" dirty="0">
                    <a:solidFill>
                      <a:srgbClr val="009664"/>
                    </a:solidFill>
                  </a:rPr>
                  <a:t> --- this is NOT ALLOWED or ILLEGAL</a:t>
                </a:r>
              </a:p>
              <a:p>
                <a:pPr marL="0" indent="0">
                  <a:buNone/>
                </a:pPr>
                <a:r>
                  <a:rPr lang="en-US" dirty="0">
                    <a:solidFill>
                      <a:srgbClr val="009664"/>
                    </a:solidFill>
                  </a:rPr>
                  <a:t>We separate </a:t>
                </a:r>
                <a14:m>
                  <m:oMath xmlns:m="http://schemas.openxmlformats.org/officeDocument/2006/math">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1</m:t>
                        </m:r>
                      </m:sub>
                    </m:sSub>
                    <m:r>
                      <a:rPr lang="en-US" b="0" i="1" smtClean="0">
                        <a:solidFill>
                          <a:srgbClr val="009664"/>
                        </a:solidFill>
                        <a:latin typeface="Cambria Math" panose="02040503050406030204" pitchFamily="18" charset="0"/>
                      </a:rPr>
                      <m:t>=2</m:t>
                    </m:r>
                  </m:oMath>
                </a14:m>
                <a:r>
                  <a:rPr lang="en-US" dirty="0">
                    <a:solidFill>
                      <a:srgbClr val="009664"/>
                    </a:solidFill>
                  </a:rPr>
                  <a:t>. ---- remaining equation is: </a:t>
                </a:r>
                <a14:m>
                  <m:oMath xmlns:m="http://schemas.openxmlformats.org/officeDocument/2006/math">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1</m:t>
                        </m:r>
                      </m:sub>
                    </m:sSub>
                    <m:r>
                      <a:rPr lang="en-US" b="0" i="1" smtClean="0">
                        <a:solidFill>
                          <a:srgbClr val="009664"/>
                        </a:solidFill>
                        <a:latin typeface="Cambria Math" panose="02040503050406030204" pitchFamily="18" charset="0"/>
                      </a:rPr>
                      <m:t>+</m:t>
                    </m:r>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2</m:t>
                        </m:r>
                      </m:sub>
                    </m:sSub>
                    <m:r>
                      <a:rPr lang="en-US" b="0" i="1" smtClean="0">
                        <a:solidFill>
                          <a:srgbClr val="009664"/>
                        </a:solidFill>
                        <a:latin typeface="Cambria Math" panose="02040503050406030204" pitchFamily="18" charset="0"/>
                      </a:rPr>
                      <m:t>+</m:t>
                    </m:r>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3</m:t>
                        </m:r>
                      </m:sub>
                    </m:sSub>
                    <m:r>
                      <a:rPr lang="en-US" b="0" i="1" smtClean="0">
                        <a:solidFill>
                          <a:srgbClr val="009664"/>
                        </a:solidFill>
                        <a:latin typeface="Cambria Math" panose="02040503050406030204" pitchFamily="18" charset="0"/>
                      </a:rPr>
                      <m:t>=11−2=9</m:t>
                    </m:r>
                  </m:oMath>
                </a14:m>
                <a:endParaRPr lang="en-US" dirty="0">
                  <a:solidFill>
                    <a:srgbClr val="009664"/>
                  </a:solidFill>
                </a:endParaRPr>
              </a:p>
              <a:p>
                <a:pPr marL="0" indent="0">
                  <a:buNone/>
                </a:pPr>
                <a14:m>
                  <m:oMathPara xmlns:m="http://schemas.openxmlformats.org/officeDocument/2006/math">
                    <m:oMathParaPr>
                      <m:jc m:val="centerGroup"/>
                    </m:oMathParaPr>
                    <m:oMath xmlns:m="http://schemas.openxmlformats.org/officeDocument/2006/math">
                      <m:d>
                        <m:dPr>
                          <m:ctrlPr>
                            <a:rPr lang="en-US" b="0" i="1" smtClean="0">
                              <a:solidFill>
                                <a:srgbClr val="009664"/>
                              </a:solidFill>
                              <a:latin typeface="Cambria Math" panose="02040503050406030204" pitchFamily="18" charset="0"/>
                            </a:rPr>
                          </m:ctrlPr>
                        </m:dPr>
                        <m:e>
                          <m:eqArr>
                            <m:eqArrPr>
                              <m:ctrlPr>
                                <a:rPr lang="en-US" b="0" i="1" smtClean="0">
                                  <a:solidFill>
                                    <a:srgbClr val="009664"/>
                                  </a:solidFill>
                                  <a:latin typeface="Cambria Math" panose="02040503050406030204" pitchFamily="18" charset="0"/>
                                </a:rPr>
                              </m:ctrlPr>
                            </m:eqArrPr>
                            <m:e>
                              <m:r>
                                <a:rPr lang="en-US" b="0" i="1" smtClean="0">
                                  <a:solidFill>
                                    <a:srgbClr val="009664"/>
                                  </a:solidFill>
                                  <a:latin typeface="Cambria Math" panose="02040503050406030204" pitchFamily="18" charset="0"/>
                                </a:rPr>
                                <m:t>3−1+9</m:t>
                              </m:r>
                            </m:e>
                            <m:e>
                              <m:r>
                                <a:rPr lang="en-US" b="0" i="1" smtClean="0">
                                  <a:solidFill>
                                    <a:srgbClr val="009664"/>
                                  </a:solidFill>
                                  <a:latin typeface="Cambria Math" panose="02040503050406030204" pitchFamily="18" charset="0"/>
                                </a:rPr>
                                <m:t>9</m:t>
                              </m:r>
                            </m:e>
                          </m:eqArr>
                        </m:e>
                      </m:d>
                      <m:r>
                        <a:rPr lang="en-US" b="0" i="1" smtClean="0">
                          <a:solidFill>
                            <a:srgbClr val="009664"/>
                          </a:solidFill>
                          <a:latin typeface="Cambria Math" panose="02040503050406030204" pitchFamily="18" charset="0"/>
                        </a:rPr>
                        <m:t>=</m:t>
                      </m:r>
                      <m:d>
                        <m:dPr>
                          <m:ctrlPr>
                            <a:rPr lang="en-US" b="0" i="1" smtClean="0">
                              <a:solidFill>
                                <a:srgbClr val="009664"/>
                              </a:solidFill>
                              <a:latin typeface="Cambria Math" panose="02040503050406030204" pitchFamily="18" charset="0"/>
                            </a:rPr>
                          </m:ctrlPr>
                        </m:dPr>
                        <m:e>
                          <m:eqArr>
                            <m:eqArrPr>
                              <m:ctrlPr>
                                <a:rPr lang="en-US" b="0" i="1" smtClean="0">
                                  <a:solidFill>
                                    <a:srgbClr val="009664"/>
                                  </a:solidFill>
                                  <a:latin typeface="Cambria Math" panose="02040503050406030204" pitchFamily="18" charset="0"/>
                                </a:rPr>
                              </m:ctrlPr>
                            </m:eqArrPr>
                            <m:e>
                              <m:r>
                                <a:rPr lang="en-US" b="0" i="1" smtClean="0">
                                  <a:solidFill>
                                    <a:srgbClr val="009664"/>
                                  </a:solidFill>
                                  <a:latin typeface="Cambria Math" panose="02040503050406030204" pitchFamily="18" charset="0"/>
                                </a:rPr>
                                <m:t>11</m:t>
                              </m:r>
                            </m:e>
                            <m:e>
                              <m:r>
                                <a:rPr lang="en-US" b="0" i="1" smtClean="0">
                                  <a:solidFill>
                                    <a:srgbClr val="009664"/>
                                  </a:solidFill>
                                  <a:latin typeface="Cambria Math" panose="02040503050406030204" pitchFamily="18" charset="0"/>
                                </a:rPr>
                                <m:t>9</m:t>
                              </m:r>
                            </m:e>
                          </m:eqArr>
                        </m:e>
                      </m:d>
                      <m:r>
                        <a:rPr lang="en-US" b="0" i="1" smtClean="0">
                          <a:solidFill>
                            <a:srgbClr val="009664"/>
                          </a:solidFill>
                          <a:latin typeface="Cambria Math" panose="02040503050406030204" pitchFamily="18" charset="0"/>
                        </a:rPr>
                        <m:t>=55</m:t>
                      </m:r>
                    </m:oMath>
                  </m:oMathPara>
                </a14:m>
                <a:endParaRPr lang="en-US" dirty="0">
                  <a:solidFill>
                    <a:srgbClr val="009664"/>
                  </a:solidFill>
                </a:endParaRPr>
              </a:p>
              <a:p>
                <a:pPr marL="0" indent="0">
                  <a:buNone/>
                </a:pPr>
                <a:endParaRPr lang="en-US" b="0" dirty="0"/>
              </a:p>
              <a:p>
                <a:pPr marL="0" indent="0">
                  <a:buNone/>
                </a:pPr>
                <a:endParaRPr lang="en-US" b="0"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851383"/>
                <a:ext cx="12192000" cy="4789184"/>
              </a:xfrm>
              <a:blipFill rotWithShape="0">
                <a:blip r:embed="rId2"/>
                <a:stretch>
                  <a:fillRect l="-900"/>
                </a:stretch>
              </a:blipFill>
            </p:spPr>
            <p:txBody>
              <a:bodyPr/>
              <a:lstStyle/>
              <a:p>
                <a:r>
                  <a:rPr lang="en-US">
                    <a:noFill/>
                  </a:rPr>
                  <a:t> </a:t>
                </a:r>
              </a:p>
            </p:txBody>
          </p:sp>
        </mc:Fallback>
      </mc:AlternateContent>
    </p:spTree>
    <p:extLst>
      <p:ext uri="{BB962C8B-B14F-4D97-AF65-F5344CB8AC3E}">
        <p14:creationId xmlns:p14="http://schemas.microsoft.com/office/powerpoint/2010/main" val="202370385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C00000"/>
                </a:solidFill>
                <a:latin typeface="Kristen ITC" panose="03050502040202030202" pitchFamily="66" charset="0"/>
              </a:rPr>
              <a:t>More problems on number of solutions of equation</a:t>
            </a:r>
            <a:r>
              <a:rPr lang="en-US" dirty="0"/>
              <a:t>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851383"/>
                <a:ext cx="12192000" cy="4789184"/>
              </a:xfrm>
            </p:spPr>
            <p:txBody>
              <a:bodyPr>
                <a:normAutofit fontScale="92500" lnSpcReduction="10000"/>
              </a:bodyPr>
              <a:lstStyle/>
              <a:p>
                <a:pPr marL="0" indent="0">
                  <a:buNone/>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=11</m:t>
                    </m:r>
                  </m:oMath>
                </a14:m>
                <a:r>
                  <a:rPr lang="en-US" b="0" dirty="0"/>
                  <a:t> </a:t>
                </a:r>
              </a:p>
              <a:p>
                <a:pPr marL="0" indent="0">
                  <a:buNone/>
                </a:pPr>
                <a14:m>
                  <m:oMath xmlns:m="http://schemas.openxmlformats.org/officeDocument/2006/math">
                    <m:sSub>
                      <m:sSubPr>
                        <m:ctrlPr>
                          <a:rPr lang="en-US" i="1" smtClean="0">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≤1,  </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2</m:t>
                        </m:r>
                      </m:sub>
                    </m:sSub>
                    <m:r>
                      <a:rPr lang="en-US" b="0" i="1" smtClean="0">
                        <a:solidFill>
                          <a:srgbClr val="FF0000"/>
                        </a:solidFill>
                        <a:latin typeface="Cambria Math" panose="02040503050406030204" pitchFamily="18" charset="0"/>
                      </a:rPr>
                      <m:t>≤3, </m:t>
                    </m:r>
                    <m:sSub>
                      <m:sSubPr>
                        <m:ctrlPr>
                          <a:rPr lang="en-US" i="1">
                            <a:solidFill>
                              <a:srgbClr val="FF0000"/>
                            </a:solidFill>
                            <a:latin typeface="Cambria Math" panose="02040503050406030204" pitchFamily="18" charset="0"/>
                          </a:rPr>
                        </m:ctrlPr>
                      </m:sSubPr>
                      <m:e>
                        <m:r>
                          <a:rPr lang="en-US" i="1">
                            <a:solidFill>
                              <a:srgbClr val="FF0000"/>
                            </a:solidFill>
                            <a:latin typeface="Cambria Math" panose="02040503050406030204" pitchFamily="18" charset="0"/>
                          </a:rPr>
                          <m:t>𝑥</m:t>
                        </m:r>
                      </m:e>
                      <m:sub>
                        <m:r>
                          <a:rPr lang="en-US" i="1">
                            <a:solidFill>
                              <a:srgbClr val="FF0000"/>
                            </a:solidFill>
                            <a:latin typeface="Cambria Math" panose="02040503050406030204" pitchFamily="18" charset="0"/>
                          </a:rPr>
                          <m:t>3</m:t>
                        </m:r>
                      </m:sub>
                    </m:sSub>
                    <m:r>
                      <a:rPr lang="en-US" b="0" i="1" smtClean="0">
                        <a:solidFill>
                          <a:srgbClr val="FF0000"/>
                        </a:solidFill>
                        <a:latin typeface="Cambria Math" panose="02040503050406030204" pitchFamily="18" charset="0"/>
                      </a:rPr>
                      <m:t>≥0</m:t>
                    </m:r>
                  </m:oMath>
                </a14:m>
                <a:r>
                  <a:rPr lang="en-US" dirty="0">
                    <a:solidFill>
                      <a:srgbClr val="FF0000"/>
                    </a:solidFill>
                  </a:rPr>
                  <a:t> </a:t>
                </a:r>
              </a:p>
              <a:p>
                <a:pPr marL="0" indent="0">
                  <a:buNone/>
                </a:pPr>
                <a:r>
                  <a:rPr lang="en-US" dirty="0"/>
                  <a:t>How many integer solutions are possible?</a:t>
                </a:r>
              </a:p>
              <a:p>
                <a:pPr marL="0" indent="0">
                  <a:buNone/>
                </a:pPr>
                <a:endParaRPr lang="en-US" dirty="0"/>
              </a:p>
              <a:p>
                <a:pPr marL="0" indent="0">
                  <a:buNone/>
                </a:pPr>
                <a:r>
                  <a:rPr lang="en-US" dirty="0">
                    <a:solidFill>
                      <a:srgbClr val="009664"/>
                    </a:solidFill>
                  </a:rPr>
                  <a:t>Total solutions (without any conditions) – Illegal solutions </a:t>
                </a:r>
              </a:p>
              <a:p>
                <a:pPr marL="0" indent="0">
                  <a:buNone/>
                </a:pPr>
                <a:r>
                  <a:rPr lang="en-US" b="1" u="sng" dirty="0">
                    <a:solidFill>
                      <a:srgbClr val="FF0000"/>
                    </a:solidFill>
                  </a:rPr>
                  <a:t>Legal Solutions = ???</a:t>
                </a:r>
              </a:p>
              <a:p>
                <a:pPr marL="0" indent="0">
                  <a:buNone/>
                </a:pPr>
                <a:r>
                  <a:rPr lang="en-US" dirty="0">
                    <a:solidFill>
                      <a:srgbClr val="C00000"/>
                    </a:solidFill>
                  </a:rPr>
                  <a:t>.</a:t>
                </a:r>
                <a:r>
                  <a:rPr lang="en-US" sz="2400" dirty="0">
                    <a:solidFill>
                      <a:srgbClr val="C00000"/>
                    </a:solidFill>
                  </a:rPr>
                  <a:t>Total Solutions (without any condition): </a:t>
                </a:r>
                <a14:m>
                  <m:oMath xmlns:m="http://schemas.openxmlformats.org/officeDocument/2006/math">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𝑛</m:t>
                            </m:r>
                            <m:r>
                              <a:rPr lang="en-US" sz="2400" b="0" i="1" smtClean="0">
                                <a:solidFill>
                                  <a:srgbClr val="C00000"/>
                                </a:solidFill>
                                <a:latin typeface="Cambria Math" panose="02040503050406030204" pitchFamily="18" charset="0"/>
                              </a:rPr>
                              <m:t>−1+</m:t>
                            </m:r>
                            <m:r>
                              <a:rPr lang="en-US" sz="2400" b="0" i="1" smtClean="0">
                                <a:solidFill>
                                  <a:srgbClr val="C00000"/>
                                </a:solidFill>
                                <a:latin typeface="Cambria Math" panose="02040503050406030204" pitchFamily="18" charset="0"/>
                              </a:rPr>
                              <m:t>𝑟</m:t>
                            </m:r>
                          </m:e>
                          <m:e>
                            <m:r>
                              <a:rPr lang="en-US" sz="2400" b="0" i="1" smtClean="0">
                                <a:solidFill>
                                  <a:srgbClr val="C00000"/>
                                </a:solidFill>
                                <a:latin typeface="Cambria Math" panose="02040503050406030204" pitchFamily="18" charset="0"/>
                              </a:rPr>
                              <m:t>𝑟</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3−1+11</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13</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=78</m:t>
                    </m:r>
                  </m:oMath>
                </a14:m>
                <a:r>
                  <a:rPr lang="en-US" sz="2400" dirty="0">
                    <a:solidFill>
                      <a:srgbClr val="C00000"/>
                    </a:solidFill>
                  </a:rPr>
                  <a:t> </a:t>
                </a:r>
              </a:p>
              <a:p>
                <a:pPr marL="0" indent="0">
                  <a:buNone/>
                </a:pPr>
                <a:r>
                  <a:rPr lang="en-US" sz="2400" dirty="0">
                    <a:solidFill>
                      <a:srgbClr val="C00000"/>
                    </a:solidFill>
                  </a:rPr>
                  <a:t>1. </a:t>
                </a:r>
                <a:r>
                  <a:rPr lang="en-US" dirty="0">
                    <a:solidFill>
                      <a:srgbClr val="009664"/>
                    </a:solidFill>
                  </a:rPr>
                  <a:t>Illegal solutions: If </a:t>
                </a:r>
                <a14:m>
                  <m:oMath xmlns:m="http://schemas.openxmlformats.org/officeDocument/2006/math">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1</m:t>
                        </m:r>
                      </m:sub>
                    </m:sSub>
                    <m:r>
                      <a:rPr lang="en-US" b="0" i="1" smtClean="0">
                        <a:solidFill>
                          <a:srgbClr val="009664"/>
                        </a:solidFill>
                        <a:latin typeface="Cambria Math" panose="02040503050406030204" pitchFamily="18" charset="0"/>
                      </a:rPr>
                      <m:t>≥2</m:t>
                    </m:r>
                  </m:oMath>
                </a14:m>
                <a:r>
                  <a:rPr lang="en-US" dirty="0">
                    <a:solidFill>
                      <a:srgbClr val="009664"/>
                    </a:solidFill>
                  </a:rPr>
                  <a:t> --- this is NOT ALLOWED or ILLEGAL</a:t>
                </a:r>
              </a:p>
              <a:p>
                <a:pPr marL="0" indent="0">
                  <a:buNone/>
                </a:pPr>
                <a:r>
                  <a:rPr lang="en-US" dirty="0">
                    <a:solidFill>
                      <a:srgbClr val="009664"/>
                    </a:solidFill>
                  </a:rPr>
                  <a:t>We separate </a:t>
                </a:r>
                <a14:m>
                  <m:oMath xmlns:m="http://schemas.openxmlformats.org/officeDocument/2006/math">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1</m:t>
                        </m:r>
                      </m:sub>
                    </m:sSub>
                    <m:r>
                      <a:rPr lang="en-US" b="0" i="1" smtClean="0">
                        <a:solidFill>
                          <a:srgbClr val="009664"/>
                        </a:solidFill>
                        <a:latin typeface="Cambria Math" panose="02040503050406030204" pitchFamily="18" charset="0"/>
                      </a:rPr>
                      <m:t>=2</m:t>
                    </m:r>
                  </m:oMath>
                </a14:m>
                <a:r>
                  <a:rPr lang="en-US" dirty="0">
                    <a:solidFill>
                      <a:srgbClr val="009664"/>
                    </a:solidFill>
                  </a:rPr>
                  <a:t>. ---- remaining equation is: </a:t>
                </a:r>
                <a14:m>
                  <m:oMath xmlns:m="http://schemas.openxmlformats.org/officeDocument/2006/math">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1</m:t>
                        </m:r>
                      </m:sub>
                    </m:sSub>
                    <m:r>
                      <a:rPr lang="en-US" b="0" i="1" smtClean="0">
                        <a:solidFill>
                          <a:srgbClr val="009664"/>
                        </a:solidFill>
                        <a:latin typeface="Cambria Math" panose="02040503050406030204" pitchFamily="18" charset="0"/>
                      </a:rPr>
                      <m:t>+</m:t>
                    </m:r>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2</m:t>
                        </m:r>
                      </m:sub>
                    </m:sSub>
                    <m:r>
                      <a:rPr lang="en-US" b="0" i="1" smtClean="0">
                        <a:solidFill>
                          <a:srgbClr val="009664"/>
                        </a:solidFill>
                        <a:latin typeface="Cambria Math" panose="02040503050406030204" pitchFamily="18" charset="0"/>
                      </a:rPr>
                      <m:t>+</m:t>
                    </m:r>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3</m:t>
                        </m:r>
                      </m:sub>
                    </m:sSub>
                    <m:r>
                      <a:rPr lang="en-US" b="0" i="1" smtClean="0">
                        <a:solidFill>
                          <a:srgbClr val="009664"/>
                        </a:solidFill>
                        <a:latin typeface="Cambria Math" panose="02040503050406030204" pitchFamily="18" charset="0"/>
                      </a:rPr>
                      <m:t>=11−2=9</m:t>
                    </m:r>
                  </m:oMath>
                </a14:m>
                <a:endParaRPr lang="en-US" dirty="0">
                  <a:solidFill>
                    <a:srgbClr val="009664"/>
                  </a:solidFill>
                </a:endParaRPr>
              </a:p>
              <a:p>
                <a:pPr marL="0" indent="0">
                  <a:buNone/>
                </a:pPr>
                <a14:m>
                  <m:oMathPara xmlns:m="http://schemas.openxmlformats.org/officeDocument/2006/math">
                    <m:oMathParaPr>
                      <m:jc m:val="centerGroup"/>
                    </m:oMathParaPr>
                    <m:oMath xmlns:m="http://schemas.openxmlformats.org/officeDocument/2006/math">
                      <m:d>
                        <m:dPr>
                          <m:ctrlPr>
                            <a:rPr lang="en-US" b="0" i="1" smtClean="0">
                              <a:solidFill>
                                <a:srgbClr val="009664"/>
                              </a:solidFill>
                              <a:latin typeface="Cambria Math" panose="02040503050406030204" pitchFamily="18" charset="0"/>
                            </a:rPr>
                          </m:ctrlPr>
                        </m:dPr>
                        <m:e>
                          <m:eqArr>
                            <m:eqArrPr>
                              <m:ctrlPr>
                                <a:rPr lang="en-US" b="0" i="1" smtClean="0">
                                  <a:solidFill>
                                    <a:srgbClr val="009664"/>
                                  </a:solidFill>
                                  <a:latin typeface="Cambria Math" panose="02040503050406030204" pitchFamily="18" charset="0"/>
                                </a:rPr>
                              </m:ctrlPr>
                            </m:eqArrPr>
                            <m:e>
                              <m:r>
                                <a:rPr lang="en-US" b="0" i="1" smtClean="0">
                                  <a:solidFill>
                                    <a:srgbClr val="009664"/>
                                  </a:solidFill>
                                  <a:latin typeface="Cambria Math" panose="02040503050406030204" pitchFamily="18" charset="0"/>
                                </a:rPr>
                                <m:t>3−1+9</m:t>
                              </m:r>
                            </m:e>
                            <m:e>
                              <m:r>
                                <a:rPr lang="en-US" b="0" i="1" smtClean="0">
                                  <a:solidFill>
                                    <a:srgbClr val="009664"/>
                                  </a:solidFill>
                                  <a:latin typeface="Cambria Math" panose="02040503050406030204" pitchFamily="18" charset="0"/>
                                </a:rPr>
                                <m:t>9</m:t>
                              </m:r>
                            </m:e>
                          </m:eqArr>
                        </m:e>
                      </m:d>
                      <m:r>
                        <a:rPr lang="en-US" b="0" i="1" smtClean="0">
                          <a:solidFill>
                            <a:srgbClr val="009664"/>
                          </a:solidFill>
                          <a:latin typeface="Cambria Math" panose="02040503050406030204" pitchFamily="18" charset="0"/>
                        </a:rPr>
                        <m:t>=</m:t>
                      </m:r>
                      <m:d>
                        <m:dPr>
                          <m:ctrlPr>
                            <a:rPr lang="en-US" b="0" i="1" smtClean="0">
                              <a:solidFill>
                                <a:srgbClr val="009664"/>
                              </a:solidFill>
                              <a:latin typeface="Cambria Math" panose="02040503050406030204" pitchFamily="18" charset="0"/>
                            </a:rPr>
                          </m:ctrlPr>
                        </m:dPr>
                        <m:e>
                          <m:eqArr>
                            <m:eqArrPr>
                              <m:ctrlPr>
                                <a:rPr lang="en-US" b="0" i="1" smtClean="0">
                                  <a:solidFill>
                                    <a:srgbClr val="009664"/>
                                  </a:solidFill>
                                  <a:latin typeface="Cambria Math" panose="02040503050406030204" pitchFamily="18" charset="0"/>
                                </a:rPr>
                              </m:ctrlPr>
                            </m:eqArrPr>
                            <m:e>
                              <m:r>
                                <a:rPr lang="en-US" b="0" i="1" smtClean="0">
                                  <a:solidFill>
                                    <a:srgbClr val="009664"/>
                                  </a:solidFill>
                                  <a:latin typeface="Cambria Math" panose="02040503050406030204" pitchFamily="18" charset="0"/>
                                </a:rPr>
                                <m:t>11</m:t>
                              </m:r>
                            </m:e>
                            <m:e>
                              <m:r>
                                <a:rPr lang="en-US" b="0" i="1" smtClean="0">
                                  <a:solidFill>
                                    <a:srgbClr val="009664"/>
                                  </a:solidFill>
                                  <a:latin typeface="Cambria Math" panose="02040503050406030204" pitchFamily="18" charset="0"/>
                                </a:rPr>
                                <m:t>9</m:t>
                              </m:r>
                            </m:e>
                          </m:eqArr>
                        </m:e>
                      </m:d>
                      <m:r>
                        <a:rPr lang="en-US" b="0" i="1" smtClean="0">
                          <a:solidFill>
                            <a:srgbClr val="009664"/>
                          </a:solidFill>
                          <a:latin typeface="Cambria Math" panose="02040503050406030204" pitchFamily="18" charset="0"/>
                        </a:rPr>
                        <m:t>=</m:t>
                      </m:r>
                      <m:r>
                        <a:rPr lang="en-US" b="0" i="1" smtClean="0">
                          <a:solidFill>
                            <a:srgbClr val="FF0000"/>
                          </a:solidFill>
                          <a:latin typeface="Cambria Math" panose="02040503050406030204" pitchFamily="18" charset="0"/>
                        </a:rPr>
                        <m:t>55</m:t>
                      </m:r>
                    </m:oMath>
                  </m:oMathPara>
                </a14:m>
                <a:endParaRPr lang="en-US" dirty="0">
                  <a:solidFill>
                    <a:srgbClr val="FF0000"/>
                  </a:solidFill>
                </a:endParaRPr>
              </a:p>
              <a:p>
                <a:pPr marL="0" indent="0">
                  <a:buNone/>
                </a:pPr>
                <a:endParaRPr lang="en-US" b="0" dirty="0"/>
              </a:p>
              <a:p>
                <a:pPr marL="0" indent="0">
                  <a:buNone/>
                </a:pPr>
                <a:endParaRPr lang="en-US" b="0"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851383"/>
                <a:ext cx="12192000" cy="4789184"/>
              </a:xfrm>
              <a:blipFill rotWithShape="0">
                <a:blip r:embed="rId2"/>
                <a:stretch>
                  <a:fillRect l="-900"/>
                </a:stretch>
              </a:blipFill>
            </p:spPr>
            <p:txBody>
              <a:bodyPr/>
              <a:lstStyle/>
              <a:p>
                <a:r>
                  <a:rPr lang="en-US">
                    <a:noFill/>
                  </a:rPr>
                  <a:t> </a:t>
                </a:r>
              </a:p>
            </p:txBody>
          </p:sp>
        </mc:Fallback>
      </mc:AlternateContent>
    </p:spTree>
    <p:extLst>
      <p:ext uri="{BB962C8B-B14F-4D97-AF65-F5344CB8AC3E}">
        <p14:creationId xmlns:p14="http://schemas.microsoft.com/office/powerpoint/2010/main" val="9547771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C00000"/>
                </a:solidFill>
                <a:latin typeface="Kristen ITC" panose="03050502040202030202" pitchFamily="66" charset="0"/>
              </a:rPr>
              <a:t>More problems on number of solutions of equation</a:t>
            </a:r>
            <a:r>
              <a:rPr lang="en-US" dirty="0"/>
              <a:t>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851383"/>
                <a:ext cx="12192000" cy="4789184"/>
              </a:xfrm>
            </p:spPr>
            <p:txBody>
              <a:bodyPr>
                <a:normAutofit fontScale="92500" lnSpcReduction="10000"/>
              </a:bodyPr>
              <a:lstStyle/>
              <a:p>
                <a:pPr marL="0" indent="0">
                  <a:buNone/>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=11</m:t>
                    </m:r>
                  </m:oMath>
                </a14:m>
                <a:r>
                  <a:rPr lang="en-US" b="0" dirty="0"/>
                  <a:t> </a:t>
                </a:r>
              </a:p>
              <a:p>
                <a:pPr marL="0" indent="0">
                  <a:buNone/>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1</m:t>
                        </m:r>
                      </m:sub>
                    </m:sSub>
                    <m:r>
                      <a:rPr lang="en-US" b="0" i="1" smtClean="0">
                        <a:latin typeface="Cambria Math" panose="02040503050406030204" pitchFamily="18" charset="0"/>
                      </a:rPr>
                      <m:t>≤1,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2</m:t>
                        </m:r>
                      </m:sub>
                    </m:sSub>
                    <m:r>
                      <a:rPr lang="en-US" b="0" i="1" smtClean="0">
                        <a:latin typeface="Cambria Math" panose="02040503050406030204" pitchFamily="18" charset="0"/>
                      </a:rPr>
                      <m:t>≤3,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3</m:t>
                        </m:r>
                      </m:sub>
                    </m:sSub>
                    <m:r>
                      <a:rPr lang="en-US" b="0" i="1" smtClean="0">
                        <a:latin typeface="Cambria Math" panose="02040503050406030204" pitchFamily="18" charset="0"/>
                      </a:rPr>
                      <m:t>≥0</m:t>
                    </m:r>
                  </m:oMath>
                </a14:m>
                <a:r>
                  <a:rPr lang="en-US" dirty="0"/>
                  <a:t> </a:t>
                </a:r>
              </a:p>
              <a:p>
                <a:pPr marL="0" indent="0">
                  <a:buNone/>
                </a:pPr>
                <a:r>
                  <a:rPr lang="en-US" dirty="0"/>
                  <a:t>How many integer solutions are possible?</a:t>
                </a:r>
              </a:p>
              <a:p>
                <a:pPr marL="0" indent="0">
                  <a:buNone/>
                </a:pPr>
                <a:endParaRPr lang="en-US" dirty="0"/>
              </a:p>
              <a:p>
                <a:pPr marL="0" indent="0">
                  <a:buNone/>
                </a:pPr>
                <a:r>
                  <a:rPr lang="en-US" dirty="0">
                    <a:solidFill>
                      <a:srgbClr val="009664"/>
                    </a:solidFill>
                  </a:rPr>
                  <a:t>Total solutions (without any conditions) – Illegal solutions </a:t>
                </a:r>
              </a:p>
              <a:p>
                <a:pPr marL="0" indent="0">
                  <a:buNone/>
                </a:pPr>
                <a:r>
                  <a:rPr lang="en-US" b="1" u="sng" dirty="0">
                    <a:solidFill>
                      <a:srgbClr val="FF0000"/>
                    </a:solidFill>
                  </a:rPr>
                  <a:t>Legal Solutions = ???</a:t>
                </a:r>
              </a:p>
              <a:p>
                <a:pPr marL="0" indent="0">
                  <a:buNone/>
                </a:pPr>
                <a:r>
                  <a:rPr lang="en-US" dirty="0">
                    <a:solidFill>
                      <a:srgbClr val="C00000"/>
                    </a:solidFill>
                  </a:rPr>
                  <a:t>.</a:t>
                </a:r>
                <a:r>
                  <a:rPr lang="en-US" sz="2400" dirty="0">
                    <a:solidFill>
                      <a:srgbClr val="C00000"/>
                    </a:solidFill>
                  </a:rPr>
                  <a:t>Total Solutions (without any condition): </a:t>
                </a:r>
                <a14:m>
                  <m:oMath xmlns:m="http://schemas.openxmlformats.org/officeDocument/2006/math">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𝑛</m:t>
                            </m:r>
                            <m:r>
                              <a:rPr lang="en-US" sz="2400" b="0" i="1" smtClean="0">
                                <a:solidFill>
                                  <a:srgbClr val="C00000"/>
                                </a:solidFill>
                                <a:latin typeface="Cambria Math" panose="02040503050406030204" pitchFamily="18" charset="0"/>
                              </a:rPr>
                              <m:t>−1+</m:t>
                            </m:r>
                            <m:r>
                              <a:rPr lang="en-US" sz="2400" b="0" i="1" smtClean="0">
                                <a:solidFill>
                                  <a:srgbClr val="C00000"/>
                                </a:solidFill>
                                <a:latin typeface="Cambria Math" panose="02040503050406030204" pitchFamily="18" charset="0"/>
                              </a:rPr>
                              <m:t>𝑟</m:t>
                            </m:r>
                          </m:e>
                          <m:e>
                            <m:r>
                              <a:rPr lang="en-US" sz="2400" b="0" i="1" smtClean="0">
                                <a:solidFill>
                                  <a:srgbClr val="C00000"/>
                                </a:solidFill>
                                <a:latin typeface="Cambria Math" panose="02040503050406030204" pitchFamily="18" charset="0"/>
                              </a:rPr>
                              <m:t>𝑟</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3−1+11</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13</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=78</m:t>
                    </m:r>
                  </m:oMath>
                </a14:m>
                <a:r>
                  <a:rPr lang="en-US" sz="2400" dirty="0">
                    <a:solidFill>
                      <a:srgbClr val="C00000"/>
                    </a:solidFill>
                  </a:rPr>
                  <a:t> </a:t>
                </a:r>
              </a:p>
              <a:p>
                <a:pPr marL="0" indent="0">
                  <a:buNone/>
                </a:pPr>
                <a:r>
                  <a:rPr lang="en-US" sz="2400" dirty="0">
                    <a:solidFill>
                      <a:srgbClr val="C00000"/>
                    </a:solidFill>
                  </a:rPr>
                  <a:t>2. </a:t>
                </a:r>
                <a:r>
                  <a:rPr lang="en-US" dirty="0">
                    <a:solidFill>
                      <a:srgbClr val="009664"/>
                    </a:solidFill>
                  </a:rPr>
                  <a:t>Illegal solutions: If </a:t>
                </a:r>
                <a14:m>
                  <m:oMath xmlns:m="http://schemas.openxmlformats.org/officeDocument/2006/math">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2</m:t>
                        </m:r>
                      </m:sub>
                    </m:sSub>
                    <m:r>
                      <a:rPr lang="en-US" b="0" i="1" smtClean="0">
                        <a:solidFill>
                          <a:srgbClr val="009664"/>
                        </a:solidFill>
                        <a:latin typeface="Cambria Math" panose="02040503050406030204" pitchFamily="18" charset="0"/>
                      </a:rPr>
                      <m:t>≥4</m:t>
                    </m:r>
                  </m:oMath>
                </a14:m>
                <a:r>
                  <a:rPr lang="en-US" dirty="0">
                    <a:solidFill>
                      <a:srgbClr val="009664"/>
                    </a:solidFill>
                  </a:rPr>
                  <a:t> --- this is NOT ALLOWED or ILLEGAL</a:t>
                </a:r>
              </a:p>
              <a:p>
                <a:pPr marL="0" indent="0">
                  <a:buNone/>
                </a:pPr>
                <a:r>
                  <a:rPr lang="en-US" dirty="0">
                    <a:solidFill>
                      <a:srgbClr val="009664"/>
                    </a:solidFill>
                  </a:rPr>
                  <a:t>We separate </a:t>
                </a:r>
                <a14:m>
                  <m:oMath xmlns:m="http://schemas.openxmlformats.org/officeDocument/2006/math">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2</m:t>
                        </m:r>
                      </m:sub>
                    </m:sSub>
                    <m:r>
                      <a:rPr lang="en-US" b="0" i="1" smtClean="0">
                        <a:solidFill>
                          <a:srgbClr val="009664"/>
                        </a:solidFill>
                        <a:latin typeface="Cambria Math" panose="02040503050406030204" pitchFamily="18" charset="0"/>
                      </a:rPr>
                      <m:t>=4</m:t>
                    </m:r>
                  </m:oMath>
                </a14:m>
                <a:r>
                  <a:rPr lang="en-US" dirty="0">
                    <a:solidFill>
                      <a:srgbClr val="009664"/>
                    </a:solidFill>
                  </a:rPr>
                  <a:t>. ---- remaining equation is: </a:t>
                </a:r>
                <a14:m>
                  <m:oMath xmlns:m="http://schemas.openxmlformats.org/officeDocument/2006/math">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1</m:t>
                        </m:r>
                      </m:sub>
                    </m:sSub>
                    <m:r>
                      <a:rPr lang="en-US" b="0" i="1" smtClean="0">
                        <a:solidFill>
                          <a:srgbClr val="009664"/>
                        </a:solidFill>
                        <a:latin typeface="Cambria Math" panose="02040503050406030204" pitchFamily="18" charset="0"/>
                      </a:rPr>
                      <m:t>+</m:t>
                    </m:r>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2</m:t>
                        </m:r>
                      </m:sub>
                    </m:sSub>
                    <m:r>
                      <a:rPr lang="en-US" b="0" i="1" smtClean="0">
                        <a:solidFill>
                          <a:srgbClr val="009664"/>
                        </a:solidFill>
                        <a:latin typeface="Cambria Math" panose="02040503050406030204" pitchFamily="18" charset="0"/>
                      </a:rPr>
                      <m:t>+</m:t>
                    </m:r>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3</m:t>
                        </m:r>
                      </m:sub>
                    </m:sSub>
                    <m:r>
                      <a:rPr lang="en-US" b="0" i="1" smtClean="0">
                        <a:solidFill>
                          <a:srgbClr val="009664"/>
                        </a:solidFill>
                        <a:latin typeface="Cambria Math" panose="02040503050406030204" pitchFamily="18" charset="0"/>
                      </a:rPr>
                      <m:t>=11−4=7</m:t>
                    </m:r>
                  </m:oMath>
                </a14:m>
                <a:endParaRPr lang="en-US" dirty="0">
                  <a:solidFill>
                    <a:srgbClr val="009664"/>
                  </a:solidFill>
                </a:endParaRPr>
              </a:p>
              <a:p>
                <a:pPr marL="0" indent="0">
                  <a:buNone/>
                </a:pPr>
                <a14:m>
                  <m:oMathPara xmlns:m="http://schemas.openxmlformats.org/officeDocument/2006/math">
                    <m:oMathParaPr>
                      <m:jc m:val="centerGroup"/>
                    </m:oMathParaPr>
                    <m:oMath xmlns:m="http://schemas.openxmlformats.org/officeDocument/2006/math">
                      <m:d>
                        <m:dPr>
                          <m:ctrlPr>
                            <a:rPr lang="en-US" b="0" i="1" smtClean="0">
                              <a:solidFill>
                                <a:srgbClr val="009664"/>
                              </a:solidFill>
                              <a:latin typeface="Cambria Math" panose="02040503050406030204" pitchFamily="18" charset="0"/>
                            </a:rPr>
                          </m:ctrlPr>
                        </m:dPr>
                        <m:e>
                          <m:eqArr>
                            <m:eqArrPr>
                              <m:ctrlPr>
                                <a:rPr lang="en-US" b="0" i="1" smtClean="0">
                                  <a:solidFill>
                                    <a:srgbClr val="009664"/>
                                  </a:solidFill>
                                  <a:latin typeface="Cambria Math" panose="02040503050406030204" pitchFamily="18" charset="0"/>
                                </a:rPr>
                              </m:ctrlPr>
                            </m:eqArrPr>
                            <m:e>
                              <m:r>
                                <a:rPr lang="en-US" b="0" i="1" smtClean="0">
                                  <a:solidFill>
                                    <a:srgbClr val="009664"/>
                                  </a:solidFill>
                                  <a:latin typeface="Cambria Math" panose="02040503050406030204" pitchFamily="18" charset="0"/>
                                </a:rPr>
                                <m:t>3−1+7</m:t>
                              </m:r>
                            </m:e>
                            <m:e>
                              <m:r>
                                <a:rPr lang="en-US" b="0" i="1" smtClean="0">
                                  <a:solidFill>
                                    <a:srgbClr val="009664"/>
                                  </a:solidFill>
                                  <a:latin typeface="Cambria Math" panose="02040503050406030204" pitchFamily="18" charset="0"/>
                                </a:rPr>
                                <m:t>7</m:t>
                              </m:r>
                            </m:e>
                          </m:eqArr>
                        </m:e>
                      </m:d>
                      <m:r>
                        <a:rPr lang="en-US" b="0" i="1" smtClean="0">
                          <a:solidFill>
                            <a:srgbClr val="009664"/>
                          </a:solidFill>
                          <a:latin typeface="Cambria Math" panose="02040503050406030204" pitchFamily="18" charset="0"/>
                        </a:rPr>
                        <m:t>=</m:t>
                      </m:r>
                      <m:d>
                        <m:dPr>
                          <m:ctrlPr>
                            <a:rPr lang="en-US" b="0" i="1" smtClean="0">
                              <a:solidFill>
                                <a:srgbClr val="009664"/>
                              </a:solidFill>
                              <a:latin typeface="Cambria Math" panose="02040503050406030204" pitchFamily="18" charset="0"/>
                            </a:rPr>
                          </m:ctrlPr>
                        </m:dPr>
                        <m:e>
                          <m:eqArr>
                            <m:eqArrPr>
                              <m:ctrlPr>
                                <a:rPr lang="en-US" b="0" i="1" smtClean="0">
                                  <a:solidFill>
                                    <a:srgbClr val="009664"/>
                                  </a:solidFill>
                                  <a:latin typeface="Cambria Math" panose="02040503050406030204" pitchFamily="18" charset="0"/>
                                </a:rPr>
                              </m:ctrlPr>
                            </m:eqArrPr>
                            <m:e>
                              <m:r>
                                <a:rPr lang="en-US" b="0" i="1" smtClean="0">
                                  <a:solidFill>
                                    <a:srgbClr val="009664"/>
                                  </a:solidFill>
                                  <a:latin typeface="Cambria Math" panose="02040503050406030204" pitchFamily="18" charset="0"/>
                                </a:rPr>
                                <m:t>9</m:t>
                              </m:r>
                            </m:e>
                            <m:e>
                              <m:r>
                                <a:rPr lang="en-US" b="0" i="1" smtClean="0">
                                  <a:solidFill>
                                    <a:srgbClr val="009664"/>
                                  </a:solidFill>
                                  <a:latin typeface="Cambria Math" panose="02040503050406030204" pitchFamily="18" charset="0"/>
                                </a:rPr>
                                <m:t>7</m:t>
                              </m:r>
                            </m:e>
                          </m:eqArr>
                        </m:e>
                      </m:d>
                      <m:r>
                        <a:rPr lang="en-US" b="0" i="1" smtClean="0">
                          <a:solidFill>
                            <a:srgbClr val="009664"/>
                          </a:solidFill>
                          <a:latin typeface="Cambria Math" panose="02040503050406030204" pitchFamily="18" charset="0"/>
                        </a:rPr>
                        <m:t>=</m:t>
                      </m:r>
                      <m:r>
                        <a:rPr lang="en-US" b="0" i="1" smtClean="0">
                          <a:solidFill>
                            <a:srgbClr val="FF0000"/>
                          </a:solidFill>
                          <a:latin typeface="Cambria Math" panose="02040503050406030204" pitchFamily="18" charset="0"/>
                        </a:rPr>
                        <m:t>28</m:t>
                      </m:r>
                    </m:oMath>
                  </m:oMathPara>
                </a14:m>
                <a:endParaRPr lang="en-US" dirty="0">
                  <a:solidFill>
                    <a:srgbClr val="FF0000"/>
                  </a:solidFill>
                </a:endParaRPr>
              </a:p>
              <a:p>
                <a:pPr marL="0" indent="0">
                  <a:buNone/>
                </a:pPr>
                <a:endParaRPr lang="en-US" b="0" dirty="0"/>
              </a:p>
              <a:p>
                <a:pPr marL="0" indent="0">
                  <a:buNone/>
                </a:pPr>
                <a:endParaRPr lang="en-US" b="0"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851383"/>
                <a:ext cx="12192000" cy="4789184"/>
              </a:xfrm>
              <a:blipFill rotWithShape="0">
                <a:blip r:embed="rId2"/>
                <a:stretch>
                  <a:fillRect l="-900"/>
                </a:stretch>
              </a:blipFill>
            </p:spPr>
            <p:txBody>
              <a:bodyPr/>
              <a:lstStyle/>
              <a:p>
                <a:r>
                  <a:rPr lang="en-US">
                    <a:noFill/>
                  </a:rPr>
                  <a:t> </a:t>
                </a:r>
              </a:p>
            </p:txBody>
          </p:sp>
        </mc:Fallback>
      </mc:AlternateContent>
    </p:spTree>
    <p:extLst>
      <p:ext uri="{BB962C8B-B14F-4D97-AF65-F5344CB8AC3E}">
        <p14:creationId xmlns:p14="http://schemas.microsoft.com/office/powerpoint/2010/main" val="265359260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C00000"/>
                </a:solidFill>
                <a:latin typeface="Kristen ITC" panose="03050502040202030202" pitchFamily="66" charset="0"/>
              </a:rPr>
              <a:t>More problems on number of solutions of equation</a:t>
            </a:r>
            <a:r>
              <a:rPr lang="en-US" dirty="0"/>
              <a:t>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851383"/>
                <a:ext cx="12192000" cy="4789184"/>
              </a:xfrm>
            </p:spPr>
            <p:txBody>
              <a:bodyPr>
                <a:normAutofit fontScale="92500"/>
              </a:bodyPr>
              <a:lstStyle/>
              <a:p>
                <a:pPr marL="0" indent="0">
                  <a:buNone/>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=11</m:t>
                    </m:r>
                  </m:oMath>
                </a14:m>
                <a:r>
                  <a:rPr lang="en-US" b="0" dirty="0"/>
                  <a:t> </a:t>
                </a:r>
              </a:p>
              <a:p>
                <a:pPr marL="0" indent="0">
                  <a:buNone/>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1</m:t>
                        </m:r>
                      </m:sub>
                    </m:sSub>
                    <m:r>
                      <a:rPr lang="en-US" b="0" i="1" smtClean="0">
                        <a:latin typeface="Cambria Math" panose="02040503050406030204" pitchFamily="18" charset="0"/>
                      </a:rPr>
                      <m:t>≤1,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2</m:t>
                        </m:r>
                      </m:sub>
                    </m:sSub>
                    <m:r>
                      <a:rPr lang="en-US" b="0" i="1" smtClean="0">
                        <a:latin typeface="Cambria Math" panose="02040503050406030204" pitchFamily="18" charset="0"/>
                      </a:rPr>
                      <m:t>≤3,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3</m:t>
                        </m:r>
                      </m:sub>
                    </m:sSub>
                    <m:r>
                      <a:rPr lang="en-US" b="0" i="1" smtClean="0">
                        <a:latin typeface="Cambria Math" panose="02040503050406030204" pitchFamily="18" charset="0"/>
                      </a:rPr>
                      <m:t>≥0</m:t>
                    </m:r>
                  </m:oMath>
                </a14:m>
                <a:r>
                  <a:rPr lang="en-US" dirty="0"/>
                  <a:t> </a:t>
                </a:r>
              </a:p>
              <a:p>
                <a:pPr marL="0" indent="0">
                  <a:buNone/>
                </a:pPr>
                <a:r>
                  <a:rPr lang="en-US" dirty="0"/>
                  <a:t>How many integer solutions are possible?</a:t>
                </a:r>
              </a:p>
              <a:p>
                <a:pPr marL="0" indent="0">
                  <a:buNone/>
                </a:pPr>
                <a:r>
                  <a:rPr lang="en-US" dirty="0">
                    <a:solidFill>
                      <a:srgbClr val="009664"/>
                    </a:solidFill>
                  </a:rPr>
                  <a:t>Total solutions (without any conditions) – Illegal solutions </a:t>
                </a:r>
              </a:p>
              <a:p>
                <a:pPr marL="0" indent="0">
                  <a:buNone/>
                </a:pPr>
                <a:r>
                  <a:rPr lang="en-US" b="1" u="sng" dirty="0">
                    <a:solidFill>
                      <a:srgbClr val="FF0000"/>
                    </a:solidFill>
                  </a:rPr>
                  <a:t>Legal Solutions = ???</a:t>
                </a:r>
              </a:p>
              <a:p>
                <a:pPr marL="0" indent="0">
                  <a:buNone/>
                </a:pPr>
                <a:r>
                  <a:rPr lang="en-US" dirty="0">
                    <a:solidFill>
                      <a:srgbClr val="C00000"/>
                    </a:solidFill>
                  </a:rPr>
                  <a:t>.</a:t>
                </a:r>
                <a:r>
                  <a:rPr lang="en-US" sz="2400" dirty="0">
                    <a:solidFill>
                      <a:srgbClr val="C00000"/>
                    </a:solidFill>
                  </a:rPr>
                  <a:t>Total Solutions (without any condition): </a:t>
                </a:r>
                <a14:m>
                  <m:oMath xmlns:m="http://schemas.openxmlformats.org/officeDocument/2006/math">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𝑛</m:t>
                            </m:r>
                            <m:r>
                              <a:rPr lang="en-US" sz="2400" b="0" i="1" smtClean="0">
                                <a:solidFill>
                                  <a:srgbClr val="C00000"/>
                                </a:solidFill>
                                <a:latin typeface="Cambria Math" panose="02040503050406030204" pitchFamily="18" charset="0"/>
                              </a:rPr>
                              <m:t>−1+</m:t>
                            </m:r>
                            <m:r>
                              <a:rPr lang="en-US" sz="2400" b="0" i="1" smtClean="0">
                                <a:solidFill>
                                  <a:srgbClr val="C00000"/>
                                </a:solidFill>
                                <a:latin typeface="Cambria Math" panose="02040503050406030204" pitchFamily="18" charset="0"/>
                              </a:rPr>
                              <m:t>𝑟</m:t>
                            </m:r>
                          </m:e>
                          <m:e>
                            <m:r>
                              <a:rPr lang="en-US" sz="2400" b="0" i="1" smtClean="0">
                                <a:solidFill>
                                  <a:srgbClr val="C00000"/>
                                </a:solidFill>
                                <a:latin typeface="Cambria Math" panose="02040503050406030204" pitchFamily="18" charset="0"/>
                              </a:rPr>
                              <m:t>𝑟</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3−1+11</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m:t>
                    </m:r>
                    <m:d>
                      <m:dPr>
                        <m:ctrlPr>
                          <a:rPr lang="en-US" sz="2400" b="0" i="1" smtClean="0">
                            <a:solidFill>
                              <a:srgbClr val="C00000"/>
                            </a:solidFill>
                            <a:latin typeface="Cambria Math" panose="02040503050406030204" pitchFamily="18" charset="0"/>
                          </a:rPr>
                        </m:ctrlPr>
                      </m:dPr>
                      <m:e>
                        <m:eqArr>
                          <m:eqArrPr>
                            <m:ctrlPr>
                              <a:rPr lang="en-US" sz="2400" b="0" i="1" smtClean="0">
                                <a:solidFill>
                                  <a:srgbClr val="C00000"/>
                                </a:solidFill>
                                <a:latin typeface="Cambria Math" panose="02040503050406030204" pitchFamily="18" charset="0"/>
                              </a:rPr>
                            </m:ctrlPr>
                          </m:eqArrPr>
                          <m:e>
                            <m:r>
                              <a:rPr lang="en-US" sz="2400" b="0" i="1" smtClean="0">
                                <a:solidFill>
                                  <a:srgbClr val="C00000"/>
                                </a:solidFill>
                                <a:latin typeface="Cambria Math" panose="02040503050406030204" pitchFamily="18" charset="0"/>
                              </a:rPr>
                              <m:t>13</m:t>
                            </m:r>
                          </m:e>
                          <m:e>
                            <m:r>
                              <a:rPr lang="en-US" sz="2400" b="0" i="1" smtClean="0">
                                <a:solidFill>
                                  <a:srgbClr val="C00000"/>
                                </a:solidFill>
                                <a:latin typeface="Cambria Math" panose="02040503050406030204" pitchFamily="18" charset="0"/>
                              </a:rPr>
                              <m:t>11</m:t>
                            </m:r>
                          </m:e>
                        </m:eqArr>
                      </m:e>
                    </m:d>
                    <m:r>
                      <a:rPr lang="en-US" sz="2400" b="0" i="1" smtClean="0">
                        <a:solidFill>
                          <a:srgbClr val="C00000"/>
                        </a:solidFill>
                        <a:latin typeface="Cambria Math" panose="02040503050406030204" pitchFamily="18" charset="0"/>
                      </a:rPr>
                      <m:t>=78</m:t>
                    </m:r>
                  </m:oMath>
                </a14:m>
                <a:r>
                  <a:rPr lang="en-US" sz="2400" dirty="0">
                    <a:solidFill>
                      <a:srgbClr val="C00000"/>
                    </a:solidFill>
                  </a:rPr>
                  <a:t> </a:t>
                </a:r>
              </a:p>
              <a:p>
                <a:pPr marL="0" indent="0">
                  <a:buNone/>
                </a:pPr>
                <a:r>
                  <a:rPr lang="en-US" sz="2400" dirty="0">
                    <a:solidFill>
                      <a:srgbClr val="C00000"/>
                    </a:solidFill>
                  </a:rPr>
                  <a:t>3. </a:t>
                </a:r>
                <a:r>
                  <a:rPr lang="en-US" b="1" dirty="0">
                    <a:solidFill>
                      <a:srgbClr val="009664"/>
                    </a:solidFill>
                  </a:rPr>
                  <a:t>Over counting </a:t>
                </a:r>
                <a:r>
                  <a:rPr lang="en-US" dirty="0">
                    <a:solidFill>
                      <a:srgbClr val="009664"/>
                    </a:solidFill>
                  </a:rPr>
                  <a:t>of Illegal solutions: If </a:t>
                </a:r>
                <a14:m>
                  <m:oMath xmlns:m="http://schemas.openxmlformats.org/officeDocument/2006/math">
                    <m:sSub>
                      <m:sSubPr>
                        <m:ctrlPr>
                          <a:rPr lang="en-US" b="1" i="1">
                            <a:solidFill>
                              <a:srgbClr val="009664"/>
                            </a:solidFill>
                            <a:latin typeface="Cambria Math" panose="02040503050406030204" pitchFamily="18" charset="0"/>
                          </a:rPr>
                        </m:ctrlPr>
                      </m:sSubPr>
                      <m:e>
                        <m:r>
                          <a:rPr lang="en-US" b="1" i="1">
                            <a:solidFill>
                              <a:srgbClr val="009664"/>
                            </a:solidFill>
                            <a:latin typeface="Cambria Math" panose="02040503050406030204" pitchFamily="18" charset="0"/>
                          </a:rPr>
                          <m:t>𝒙</m:t>
                        </m:r>
                      </m:e>
                      <m:sub>
                        <m:r>
                          <a:rPr lang="en-US" b="1" i="1" smtClean="0">
                            <a:solidFill>
                              <a:srgbClr val="009664"/>
                            </a:solidFill>
                            <a:latin typeface="Cambria Math" panose="02040503050406030204" pitchFamily="18" charset="0"/>
                          </a:rPr>
                          <m:t>𝟏</m:t>
                        </m:r>
                      </m:sub>
                    </m:sSub>
                    <m:r>
                      <a:rPr lang="en-US" b="1" i="1">
                        <a:solidFill>
                          <a:srgbClr val="009664"/>
                        </a:solidFill>
                        <a:latin typeface="Cambria Math" panose="02040503050406030204" pitchFamily="18" charset="0"/>
                      </a:rPr>
                      <m:t>≥</m:t>
                    </m:r>
                    <m:r>
                      <a:rPr lang="en-US" b="1" i="1" smtClean="0">
                        <a:solidFill>
                          <a:srgbClr val="009664"/>
                        </a:solidFill>
                        <a:latin typeface="Cambria Math" panose="02040503050406030204" pitchFamily="18" charset="0"/>
                      </a:rPr>
                      <m:t>𝟐</m:t>
                    </m:r>
                    <m:r>
                      <a:rPr lang="en-US" b="1" i="1" smtClean="0">
                        <a:solidFill>
                          <a:srgbClr val="009664"/>
                        </a:solidFill>
                        <a:latin typeface="Cambria Math" panose="02040503050406030204" pitchFamily="18" charset="0"/>
                      </a:rPr>
                      <m:t>∩</m:t>
                    </m:r>
                    <m:sSub>
                      <m:sSubPr>
                        <m:ctrlPr>
                          <a:rPr lang="en-US" b="1" i="1" smtClean="0">
                            <a:solidFill>
                              <a:srgbClr val="009664"/>
                            </a:solidFill>
                            <a:latin typeface="Cambria Math" panose="02040503050406030204" pitchFamily="18" charset="0"/>
                          </a:rPr>
                        </m:ctrlPr>
                      </m:sSubPr>
                      <m:e>
                        <m:r>
                          <a:rPr lang="en-US" b="1" i="1" smtClean="0">
                            <a:solidFill>
                              <a:srgbClr val="009664"/>
                            </a:solidFill>
                            <a:latin typeface="Cambria Math" panose="02040503050406030204" pitchFamily="18" charset="0"/>
                          </a:rPr>
                          <m:t>𝒙</m:t>
                        </m:r>
                      </m:e>
                      <m:sub>
                        <m:r>
                          <a:rPr lang="en-US" b="1" i="1" smtClean="0">
                            <a:solidFill>
                              <a:srgbClr val="009664"/>
                            </a:solidFill>
                            <a:latin typeface="Cambria Math" panose="02040503050406030204" pitchFamily="18" charset="0"/>
                          </a:rPr>
                          <m:t>𝟐</m:t>
                        </m:r>
                      </m:sub>
                    </m:sSub>
                    <m:r>
                      <a:rPr lang="en-US" b="1" i="1" smtClean="0">
                        <a:solidFill>
                          <a:srgbClr val="009664"/>
                        </a:solidFill>
                        <a:latin typeface="Cambria Math" panose="02040503050406030204" pitchFamily="18" charset="0"/>
                      </a:rPr>
                      <m:t>≥</m:t>
                    </m:r>
                    <m:r>
                      <a:rPr lang="en-US" b="1" i="1" smtClean="0">
                        <a:solidFill>
                          <a:srgbClr val="009664"/>
                        </a:solidFill>
                        <a:latin typeface="Cambria Math" panose="02040503050406030204" pitchFamily="18" charset="0"/>
                      </a:rPr>
                      <m:t>𝟒</m:t>
                    </m:r>
                  </m:oMath>
                </a14:m>
                <a:r>
                  <a:rPr lang="en-US" b="1" dirty="0">
                    <a:solidFill>
                      <a:srgbClr val="009664"/>
                    </a:solidFill>
                  </a:rPr>
                  <a:t> </a:t>
                </a:r>
                <a:r>
                  <a:rPr lang="en-US" dirty="0">
                    <a:solidFill>
                      <a:srgbClr val="009664"/>
                    </a:solidFill>
                  </a:rPr>
                  <a:t>--- these are counted </a:t>
                </a:r>
                <a:r>
                  <a:rPr lang="en-US" b="1" dirty="0">
                    <a:solidFill>
                      <a:srgbClr val="009664"/>
                    </a:solidFill>
                  </a:rPr>
                  <a:t>TWICE</a:t>
                </a:r>
              </a:p>
              <a:p>
                <a:pPr marL="0" indent="0">
                  <a:buNone/>
                </a:pPr>
                <a:r>
                  <a:rPr lang="en-US" dirty="0">
                    <a:solidFill>
                      <a:srgbClr val="009664"/>
                    </a:solidFill>
                  </a:rPr>
                  <a:t>We separate </a:t>
                </a:r>
                <a14:m>
                  <m:oMath xmlns:m="http://schemas.openxmlformats.org/officeDocument/2006/math">
                    <m:sSub>
                      <m:sSubPr>
                        <m:ctrlPr>
                          <a:rPr lang="en-US" b="0" i="1" smtClean="0">
                            <a:solidFill>
                              <a:srgbClr val="009664"/>
                            </a:solidFill>
                            <a:latin typeface="Cambria Math" panose="02040503050406030204" pitchFamily="18" charset="0"/>
                          </a:rPr>
                        </m:ctrlPr>
                      </m:sSubPr>
                      <m:e>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1</m:t>
                            </m:r>
                          </m:sub>
                        </m:sSub>
                        <m:r>
                          <a:rPr lang="en-US" b="0" i="1" smtClean="0">
                            <a:solidFill>
                              <a:srgbClr val="009664"/>
                            </a:solidFill>
                            <a:latin typeface="Cambria Math" panose="02040503050406030204" pitchFamily="18" charset="0"/>
                          </a:rPr>
                          <m:t>=2, </m:t>
                        </m:r>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2</m:t>
                        </m:r>
                      </m:sub>
                    </m:sSub>
                    <m:r>
                      <a:rPr lang="en-US" b="0" i="1" smtClean="0">
                        <a:solidFill>
                          <a:srgbClr val="009664"/>
                        </a:solidFill>
                        <a:latin typeface="Cambria Math" panose="02040503050406030204" pitchFamily="18" charset="0"/>
                      </a:rPr>
                      <m:t>=4</m:t>
                    </m:r>
                  </m:oMath>
                </a14:m>
                <a:r>
                  <a:rPr lang="en-US" dirty="0">
                    <a:solidFill>
                      <a:srgbClr val="009664"/>
                    </a:solidFill>
                  </a:rPr>
                  <a:t>. ---- remaining equation is: </a:t>
                </a:r>
                <a14:m>
                  <m:oMath xmlns:m="http://schemas.openxmlformats.org/officeDocument/2006/math">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1</m:t>
                        </m:r>
                      </m:sub>
                    </m:sSub>
                    <m:r>
                      <a:rPr lang="en-US" b="0" i="1" smtClean="0">
                        <a:solidFill>
                          <a:srgbClr val="009664"/>
                        </a:solidFill>
                        <a:latin typeface="Cambria Math" panose="02040503050406030204" pitchFamily="18" charset="0"/>
                      </a:rPr>
                      <m:t>+</m:t>
                    </m:r>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2</m:t>
                        </m:r>
                      </m:sub>
                    </m:sSub>
                    <m:r>
                      <a:rPr lang="en-US" b="0" i="1" smtClean="0">
                        <a:solidFill>
                          <a:srgbClr val="009664"/>
                        </a:solidFill>
                        <a:latin typeface="Cambria Math" panose="02040503050406030204" pitchFamily="18" charset="0"/>
                      </a:rPr>
                      <m:t>+</m:t>
                    </m:r>
                    <m:sSub>
                      <m:sSubPr>
                        <m:ctrlPr>
                          <a:rPr lang="en-US" b="0" i="1" smtClean="0">
                            <a:solidFill>
                              <a:srgbClr val="009664"/>
                            </a:solidFill>
                            <a:latin typeface="Cambria Math" panose="02040503050406030204" pitchFamily="18" charset="0"/>
                          </a:rPr>
                        </m:ctrlPr>
                      </m:sSubPr>
                      <m:e>
                        <m:r>
                          <a:rPr lang="en-US" b="0" i="1" smtClean="0">
                            <a:solidFill>
                              <a:srgbClr val="009664"/>
                            </a:solidFill>
                            <a:latin typeface="Cambria Math" panose="02040503050406030204" pitchFamily="18" charset="0"/>
                          </a:rPr>
                          <m:t>𝑥</m:t>
                        </m:r>
                      </m:e>
                      <m:sub>
                        <m:r>
                          <a:rPr lang="en-US" b="0" i="1" smtClean="0">
                            <a:solidFill>
                              <a:srgbClr val="009664"/>
                            </a:solidFill>
                            <a:latin typeface="Cambria Math" panose="02040503050406030204" pitchFamily="18" charset="0"/>
                          </a:rPr>
                          <m:t>3</m:t>
                        </m:r>
                      </m:sub>
                    </m:sSub>
                    <m:r>
                      <a:rPr lang="en-US" b="0" i="1" smtClean="0">
                        <a:solidFill>
                          <a:srgbClr val="009664"/>
                        </a:solidFill>
                        <a:latin typeface="Cambria Math" panose="02040503050406030204" pitchFamily="18" charset="0"/>
                      </a:rPr>
                      <m:t>=11−6=5</m:t>
                    </m:r>
                  </m:oMath>
                </a14:m>
                <a:endParaRPr lang="en-US" dirty="0">
                  <a:solidFill>
                    <a:srgbClr val="009664"/>
                  </a:solidFill>
                </a:endParaRPr>
              </a:p>
              <a:p>
                <a:pPr marL="0" indent="0">
                  <a:buNone/>
                </a:pPr>
                <a14:m>
                  <m:oMath xmlns:m="http://schemas.openxmlformats.org/officeDocument/2006/math">
                    <m:d>
                      <m:dPr>
                        <m:ctrlPr>
                          <a:rPr lang="en-US" b="0" i="1" smtClean="0">
                            <a:solidFill>
                              <a:srgbClr val="009664"/>
                            </a:solidFill>
                            <a:latin typeface="Cambria Math" panose="02040503050406030204" pitchFamily="18" charset="0"/>
                          </a:rPr>
                        </m:ctrlPr>
                      </m:dPr>
                      <m:e>
                        <m:eqArr>
                          <m:eqArrPr>
                            <m:ctrlPr>
                              <a:rPr lang="en-US" b="0" i="1" smtClean="0">
                                <a:solidFill>
                                  <a:srgbClr val="009664"/>
                                </a:solidFill>
                                <a:latin typeface="Cambria Math" panose="02040503050406030204" pitchFamily="18" charset="0"/>
                              </a:rPr>
                            </m:ctrlPr>
                          </m:eqArrPr>
                          <m:e>
                            <m:r>
                              <a:rPr lang="en-US" b="0" i="1" smtClean="0">
                                <a:solidFill>
                                  <a:srgbClr val="009664"/>
                                </a:solidFill>
                                <a:latin typeface="Cambria Math" panose="02040503050406030204" pitchFamily="18" charset="0"/>
                              </a:rPr>
                              <m:t>3−1+5</m:t>
                            </m:r>
                          </m:e>
                          <m:e>
                            <m:r>
                              <a:rPr lang="en-US" b="0" i="1" smtClean="0">
                                <a:solidFill>
                                  <a:srgbClr val="009664"/>
                                </a:solidFill>
                                <a:latin typeface="Cambria Math" panose="02040503050406030204" pitchFamily="18" charset="0"/>
                              </a:rPr>
                              <m:t>5</m:t>
                            </m:r>
                          </m:e>
                        </m:eqArr>
                      </m:e>
                    </m:d>
                    <m:r>
                      <a:rPr lang="en-US" b="0" i="1" smtClean="0">
                        <a:solidFill>
                          <a:srgbClr val="009664"/>
                        </a:solidFill>
                        <a:latin typeface="Cambria Math" panose="02040503050406030204" pitchFamily="18" charset="0"/>
                      </a:rPr>
                      <m:t>=</m:t>
                    </m:r>
                    <m:d>
                      <m:dPr>
                        <m:ctrlPr>
                          <a:rPr lang="en-US" b="0" i="1" smtClean="0">
                            <a:solidFill>
                              <a:srgbClr val="009664"/>
                            </a:solidFill>
                            <a:latin typeface="Cambria Math" panose="02040503050406030204" pitchFamily="18" charset="0"/>
                          </a:rPr>
                        </m:ctrlPr>
                      </m:dPr>
                      <m:e>
                        <m:eqArr>
                          <m:eqArrPr>
                            <m:ctrlPr>
                              <a:rPr lang="en-US" b="0" i="1" smtClean="0">
                                <a:solidFill>
                                  <a:srgbClr val="009664"/>
                                </a:solidFill>
                                <a:latin typeface="Cambria Math" panose="02040503050406030204" pitchFamily="18" charset="0"/>
                              </a:rPr>
                            </m:ctrlPr>
                          </m:eqArrPr>
                          <m:e>
                            <m:r>
                              <a:rPr lang="en-US" b="0" i="1" smtClean="0">
                                <a:solidFill>
                                  <a:srgbClr val="009664"/>
                                </a:solidFill>
                                <a:latin typeface="Cambria Math" panose="02040503050406030204" pitchFamily="18" charset="0"/>
                              </a:rPr>
                              <m:t>7</m:t>
                            </m:r>
                          </m:e>
                          <m:e>
                            <m:r>
                              <a:rPr lang="en-US" b="0" i="1" smtClean="0">
                                <a:solidFill>
                                  <a:srgbClr val="009664"/>
                                </a:solidFill>
                                <a:latin typeface="Cambria Math" panose="02040503050406030204" pitchFamily="18" charset="0"/>
                              </a:rPr>
                              <m:t>5</m:t>
                            </m:r>
                          </m:e>
                        </m:eqArr>
                      </m:e>
                    </m:d>
                    <m:r>
                      <a:rPr lang="en-US" b="0" i="1" smtClean="0">
                        <a:solidFill>
                          <a:srgbClr val="009664"/>
                        </a:solidFill>
                        <a:latin typeface="Cambria Math" panose="02040503050406030204" pitchFamily="18" charset="0"/>
                      </a:rPr>
                      <m:t>=21</m:t>
                    </m:r>
                  </m:oMath>
                </a14:m>
                <a:r>
                  <a:rPr lang="en-US" dirty="0">
                    <a:solidFill>
                      <a:srgbClr val="009664"/>
                    </a:solidFill>
                  </a:rPr>
                  <a:t> :–&gt; </a:t>
                </a:r>
                <a:r>
                  <a:rPr lang="en-US" b="1" u="sng" dirty="0">
                    <a:solidFill>
                      <a:srgbClr val="009664"/>
                    </a:solidFill>
                  </a:rPr>
                  <a:t>subtract once from illegal solutions count.</a:t>
                </a:r>
              </a:p>
              <a:p>
                <a:pPr marL="0" indent="0">
                  <a:buNone/>
                </a:pPr>
                <a:endParaRPr lang="en-US" b="0" dirty="0"/>
              </a:p>
              <a:p>
                <a:pPr marL="0" indent="0">
                  <a:buNone/>
                </a:pPr>
                <a:endParaRPr lang="en-US" b="0"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851383"/>
                <a:ext cx="12192000" cy="4789184"/>
              </a:xfrm>
              <a:blipFill rotWithShape="0">
                <a:blip r:embed="rId2"/>
                <a:stretch>
                  <a:fillRect l="-900"/>
                </a:stretch>
              </a:blipFill>
            </p:spPr>
            <p:txBody>
              <a:bodyPr/>
              <a:lstStyle/>
              <a:p>
                <a:r>
                  <a:rPr lang="en-US">
                    <a:noFill/>
                  </a:rPr>
                  <a:t> </a:t>
                </a:r>
              </a:p>
            </p:txBody>
          </p:sp>
        </mc:Fallback>
      </mc:AlternateContent>
    </p:spTree>
    <p:extLst>
      <p:ext uri="{BB962C8B-B14F-4D97-AF65-F5344CB8AC3E}">
        <p14:creationId xmlns:p14="http://schemas.microsoft.com/office/powerpoint/2010/main" val="360860635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C00000"/>
                </a:solidFill>
                <a:latin typeface="Kristen ITC" panose="03050502040202030202" pitchFamily="66" charset="0"/>
              </a:rPr>
              <a:t>More problems on number of solutions of equation</a:t>
            </a:r>
            <a:r>
              <a:rPr lang="en-US" dirty="0"/>
              <a:t>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0" y="1851383"/>
                <a:ext cx="12192000" cy="4789184"/>
              </a:xfrm>
            </p:spPr>
            <p:txBody>
              <a:bodyPr>
                <a:normAutofit/>
              </a:bodyPr>
              <a:lstStyle/>
              <a:p>
                <a:pPr marL="0" indent="0">
                  <a:buNone/>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=11</m:t>
                    </m:r>
                  </m:oMath>
                </a14:m>
                <a:r>
                  <a:rPr lang="en-US" b="0" dirty="0"/>
                  <a:t> </a:t>
                </a:r>
              </a:p>
              <a:p>
                <a:pPr marL="0" indent="0">
                  <a:buNone/>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1</m:t>
                        </m:r>
                      </m:sub>
                    </m:sSub>
                    <m:r>
                      <a:rPr lang="en-US" b="0" i="1" smtClean="0">
                        <a:latin typeface="Cambria Math" panose="02040503050406030204" pitchFamily="18" charset="0"/>
                      </a:rPr>
                      <m:t>≤1,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2</m:t>
                        </m:r>
                      </m:sub>
                    </m:sSub>
                    <m:r>
                      <a:rPr lang="en-US" b="0" i="1" smtClean="0">
                        <a:latin typeface="Cambria Math" panose="02040503050406030204" pitchFamily="18" charset="0"/>
                      </a:rPr>
                      <m:t>≤3, </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3</m:t>
                        </m:r>
                      </m:sub>
                    </m:sSub>
                    <m:r>
                      <a:rPr lang="en-US" b="0" i="1" smtClean="0">
                        <a:latin typeface="Cambria Math" panose="02040503050406030204" pitchFamily="18" charset="0"/>
                      </a:rPr>
                      <m:t>≥0</m:t>
                    </m:r>
                  </m:oMath>
                </a14:m>
                <a:r>
                  <a:rPr lang="en-US" dirty="0"/>
                  <a:t> </a:t>
                </a:r>
              </a:p>
              <a:p>
                <a:pPr marL="0" indent="0">
                  <a:buNone/>
                </a:pPr>
                <a:r>
                  <a:rPr lang="en-US" dirty="0"/>
                  <a:t>How many integer solutions are possible?</a:t>
                </a:r>
              </a:p>
              <a:p>
                <a:pPr marL="0" indent="0">
                  <a:buNone/>
                </a:pPr>
                <a:r>
                  <a:rPr lang="en-US" dirty="0">
                    <a:solidFill>
                      <a:srgbClr val="009664"/>
                    </a:solidFill>
                  </a:rPr>
                  <a:t>Total solutions (without any conditions) – Illegal solutions </a:t>
                </a:r>
              </a:p>
              <a:p>
                <a:pPr marL="0" indent="0">
                  <a:buNone/>
                </a:pPr>
                <a:r>
                  <a:rPr lang="en-US" b="1" u="sng" dirty="0">
                    <a:solidFill>
                      <a:srgbClr val="FF0000"/>
                    </a:solidFill>
                  </a:rPr>
                  <a:t>Legal Solutions = 78 – 55 – 28 + 21 = 16</a:t>
                </a:r>
              </a:p>
              <a:p>
                <a:pPr marL="0" indent="0">
                  <a:buNone/>
                </a:pPr>
                <a:r>
                  <a:rPr lang="en-US" b="1" u="sng" dirty="0">
                    <a:solidFill>
                      <a:srgbClr val="FF0000"/>
                    </a:solidFill>
                  </a:rPr>
                  <a:t> </a:t>
                </a:r>
              </a:p>
              <a:p>
                <a:pPr marL="0" indent="0">
                  <a:buNone/>
                </a:pPr>
                <a:r>
                  <a:rPr lang="en-US" dirty="0">
                    <a:solidFill>
                      <a:srgbClr val="C00000"/>
                    </a:solidFill>
                  </a:rPr>
                  <a:t>.</a:t>
                </a:r>
                <a:endParaRPr lang="en-US" b="0" dirty="0"/>
              </a:p>
              <a:p>
                <a:pPr marL="0" indent="0">
                  <a:buNone/>
                </a:pPr>
                <a:endParaRPr lang="en-US" b="0"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0" y="1851383"/>
                <a:ext cx="12192000" cy="4789184"/>
              </a:xfrm>
              <a:blipFill rotWithShape="0">
                <a:blip r:embed="rId2"/>
                <a:stretch>
                  <a:fillRect l="-1000"/>
                </a:stretch>
              </a:blipFill>
            </p:spPr>
            <p:txBody>
              <a:bodyPr/>
              <a:lstStyle/>
              <a:p>
                <a:r>
                  <a:rPr lang="en-US">
                    <a:noFill/>
                  </a:rPr>
                  <a:t> </a:t>
                </a:r>
              </a:p>
            </p:txBody>
          </p:sp>
        </mc:Fallback>
      </mc:AlternateContent>
    </p:spTree>
    <p:extLst>
      <p:ext uri="{BB962C8B-B14F-4D97-AF65-F5344CB8AC3E}">
        <p14:creationId xmlns:p14="http://schemas.microsoft.com/office/powerpoint/2010/main" val="365197876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10599"/>
            <a:ext cx="10515600" cy="1325563"/>
          </a:xfrm>
        </p:spPr>
        <p:txBody>
          <a:bodyPr/>
          <a:lstStyle/>
          <a:p>
            <a:r>
              <a:rPr lang="en-US" dirty="0">
                <a:solidFill>
                  <a:schemeClr val="accent2">
                    <a:lumMod val="50000"/>
                  </a:schemeClr>
                </a:solidFill>
              </a:rPr>
              <a:t>Permutations with Indistinguishable Objects</a:t>
            </a:r>
          </a:p>
        </p:txBody>
      </p:sp>
      <p:pic>
        <p:nvPicPr>
          <p:cNvPr id="3" name="Picture 2"/>
          <p:cNvPicPr>
            <a:picLocks noChangeAspect="1"/>
          </p:cNvPicPr>
          <p:nvPr/>
        </p:nvPicPr>
        <p:blipFill>
          <a:blip r:embed="rId2"/>
          <a:stretch>
            <a:fillRect/>
          </a:stretch>
        </p:blipFill>
        <p:spPr>
          <a:xfrm>
            <a:off x="838200" y="3036161"/>
            <a:ext cx="10083746" cy="421447"/>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93836126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14656"/>
            <a:ext cx="10515600" cy="1325563"/>
          </a:xfrm>
        </p:spPr>
        <p:txBody>
          <a:bodyPr/>
          <a:lstStyle/>
          <a:p>
            <a:r>
              <a:rPr lang="en-US" dirty="0">
                <a:solidFill>
                  <a:schemeClr val="accent2">
                    <a:lumMod val="50000"/>
                  </a:schemeClr>
                </a:solidFill>
              </a:rPr>
              <a:t>Permutations with Indistinguishable Objects</a:t>
            </a:r>
          </a:p>
        </p:txBody>
      </p:sp>
      <p:pic>
        <p:nvPicPr>
          <p:cNvPr id="3" name="Picture 2"/>
          <p:cNvPicPr>
            <a:picLocks noChangeAspect="1"/>
          </p:cNvPicPr>
          <p:nvPr/>
        </p:nvPicPr>
        <p:blipFill>
          <a:blip r:embed="rId2"/>
          <a:stretch>
            <a:fillRect/>
          </a:stretch>
        </p:blipFill>
        <p:spPr>
          <a:xfrm>
            <a:off x="838200" y="2840218"/>
            <a:ext cx="10083746" cy="421447"/>
          </a:xfrm>
          <a:prstGeom prst="rect">
            <a:avLst/>
          </a:prstGeom>
        </p:spPr>
      </p:pic>
      <p:pic>
        <p:nvPicPr>
          <p:cNvPr id="4" name="Picture 3"/>
          <p:cNvPicPr>
            <a:picLocks noChangeAspect="1"/>
          </p:cNvPicPr>
          <p:nvPr/>
        </p:nvPicPr>
        <p:blipFill>
          <a:blip r:embed="rId3"/>
          <a:stretch>
            <a:fillRect/>
          </a:stretch>
        </p:blipFill>
        <p:spPr>
          <a:xfrm>
            <a:off x="838200" y="3594976"/>
            <a:ext cx="6477000" cy="2084425"/>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7057585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09265"/>
            <a:ext cx="10515600" cy="1325563"/>
          </a:xfrm>
        </p:spPr>
        <p:txBody>
          <a:bodyPr/>
          <a:lstStyle/>
          <a:p>
            <a:r>
              <a:rPr lang="en-US" dirty="0">
                <a:solidFill>
                  <a:schemeClr val="accent2">
                    <a:lumMod val="50000"/>
                  </a:schemeClr>
                </a:solidFill>
              </a:rPr>
              <a:t>Permutations with Indistinguishable Objects</a:t>
            </a:r>
          </a:p>
        </p:txBody>
      </p:sp>
      <p:pic>
        <p:nvPicPr>
          <p:cNvPr id="3" name="Picture 2"/>
          <p:cNvPicPr>
            <a:picLocks noChangeAspect="1"/>
          </p:cNvPicPr>
          <p:nvPr/>
        </p:nvPicPr>
        <p:blipFill>
          <a:blip r:embed="rId2"/>
          <a:stretch>
            <a:fillRect/>
          </a:stretch>
        </p:blipFill>
        <p:spPr>
          <a:xfrm>
            <a:off x="838200" y="2069512"/>
            <a:ext cx="10083746" cy="421447"/>
          </a:xfrm>
          <a:prstGeom prst="rect">
            <a:avLst/>
          </a:prstGeom>
        </p:spPr>
      </p:pic>
      <p:pic>
        <p:nvPicPr>
          <p:cNvPr id="4" name="Picture 3"/>
          <p:cNvPicPr>
            <a:picLocks noChangeAspect="1"/>
          </p:cNvPicPr>
          <p:nvPr/>
        </p:nvPicPr>
        <p:blipFill>
          <a:blip r:embed="rId3"/>
          <a:stretch>
            <a:fillRect/>
          </a:stretch>
        </p:blipFill>
        <p:spPr>
          <a:xfrm>
            <a:off x="838200" y="2732829"/>
            <a:ext cx="6477000" cy="2084425"/>
          </a:xfrm>
          <a:prstGeom prst="rect">
            <a:avLst/>
          </a:prstGeom>
        </p:spPr>
      </p:pic>
      <p:pic>
        <p:nvPicPr>
          <p:cNvPr id="5" name="Picture 4"/>
          <p:cNvPicPr>
            <a:picLocks noChangeAspect="1"/>
          </p:cNvPicPr>
          <p:nvPr/>
        </p:nvPicPr>
        <p:blipFill>
          <a:blip r:embed="rId4"/>
          <a:stretch>
            <a:fillRect/>
          </a:stretch>
        </p:blipFill>
        <p:spPr>
          <a:xfrm>
            <a:off x="838199" y="4817254"/>
            <a:ext cx="9104291" cy="1816635"/>
          </a:xfrm>
          <a:prstGeom prst="rect">
            <a:avLst/>
          </a:prstGeom>
        </p:spPr>
      </p:pic>
      <p:sp>
        <p:nvSpPr>
          <p:cNvPr id="6"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9863353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38199" y="2479431"/>
            <a:ext cx="11149999" cy="688037"/>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174196734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109709"/>
            <a:ext cx="10515600" cy="1325563"/>
          </a:xfrm>
        </p:spPr>
        <p:txBody>
          <a:bodyPr>
            <a:normAutofit/>
          </a:bodyPr>
          <a:lstStyle/>
          <a:p>
            <a:r>
              <a:rPr lang="en-US" sz="3600" dirty="0">
                <a:solidFill>
                  <a:schemeClr val="accent2">
                    <a:lumMod val="50000"/>
                  </a:schemeClr>
                </a:solidFill>
              </a:rPr>
              <a:t>Distinguishable Objects with Distinguishable Boxes</a:t>
            </a:r>
          </a:p>
        </p:txBody>
      </p:sp>
      <p:pic>
        <p:nvPicPr>
          <p:cNvPr id="4" name="Picture 3"/>
          <p:cNvPicPr>
            <a:picLocks noChangeAspect="1"/>
          </p:cNvPicPr>
          <p:nvPr/>
        </p:nvPicPr>
        <p:blipFill>
          <a:blip r:embed="rId2"/>
          <a:stretch>
            <a:fillRect/>
          </a:stretch>
        </p:blipFill>
        <p:spPr>
          <a:xfrm>
            <a:off x="838200" y="2435272"/>
            <a:ext cx="9960400" cy="614630"/>
          </a:xfrm>
          <a:prstGeom prst="rect">
            <a:avLst/>
          </a:prstGeom>
        </p:spPr>
      </p:pic>
      <p:pic>
        <p:nvPicPr>
          <p:cNvPr id="5" name="Picture 4"/>
          <p:cNvPicPr>
            <a:picLocks noChangeAspect="1"/>
          </p:cNvPicPr>
          <p:nvPr/>
        </p:nvPicPr>
        <p:blipFill>
          <a:blip r:embed="rId3"/>
          <a:stretch>
            <a:fillRect/>
          </a:stretch>
        </p:blipFill>
        <p:spPr>
          <a:xfrm>
            <a:off x="838200" y="3760835"/>
            <a:ext cx="7749912" cy="1568628"/>
          </a:xfrm>
          <a:prstGeom prst="rect">
            <a:avLst/>
          </a:prstGeom>
        </p:spPr>
      </p:pic>
      <p:sp>
        <p:nvSpPr>
          <p:cNvPr id="6"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1342316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5431621"/>
              </a:xfrm>
            </p:spPr>
            <p:txBody>
              <a:bodyPr>
                <a:normAutofit lnSpcReduction="10000"/>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indent="0">
                  <a:buNone/>
                </a:pPr>
                <a:r>
                  <a:rPr lang="en-US" dirty="0">
                    <a:solidFill>
                      <a:srgbClr val="7030A0"/>
                    </a:solidFill>
                    <a:latin typeface="Centaur" panose="02030504050205020304" pitchFamily="18" charset="0"/>
                  </a:rPr>
                  <a:t>Organize the presents in a line …. How many ways to arrange these in a line? </a:t>
                </a:r>
                <a14:m>
                  <m:oMath xmlns:m="http://schemas.openxmlformats.org/officeDocument/2006/math">
                    <m:r>
                      <a:rPr lang="en-US" b="1" i="1" dirty="0" smtClean="0">
                        <a:solidFill>
                          <a:srgbClr val="FF0000"/>
                        </a:solidFill>
                        <a:latin typeface="Cambria Math" panose="02040503050406030204" pitchFamily="18" charset="0"/>
                      </a:rPr>
                      <m:t>𝒏</m:t>
                    </m:r>
                    <m:r>
                      <a:rPr lang="en-US" b="1" i="1" dirty="0" smtClean="0">
                        <a:solidFill>
                          <a:srgbClr val="FF0000"/>
                        </a:solidFill>
                        <a:latin typeface="Cambria Math" panose="02040503050406030204" pitchFamily="18" charset="0"/>
                      </a:rPr>
                      <m:t>!</m:t>
                    </m:r>
                  </m:oMath>
                </a14:m>
                <a:endParaRPr lang="en-US" b="1" dirty="0">
                  <a:solidFill>
                    <a:srgbClr val="7030A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r>
                  <a:rPr lang="en-US" dirty="0">
                    <a:solidFill>
                      <a:srgbClr val="00B050"/>
                    </a:solidFill>
                    <a:latin typeface="Centaur" panose="02030504050205020304" pitchFamily="18" charset="0"/>
                  </a:rPr>
                  <a:t>Now each child comes and pick up there presents … Child 1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1</m:t>
                        </m:r>
                      </m:sub>
                    </m:sSub>
                  </m:oMath>
                </a14:m>
                <a:r>
                  <a:rPr lang="en-US" dirty="0">
                    <a:solidFill>
                      <a:srgbClr val="00B050"/>
                    </a:solidFill>
                    <a:latin typeface="Centaur" panose="02030504050205020304" pitchFamily="18" charset="0"/>
                  </a:rPr>
                  <a:t>, child 2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2</m:t>
                        </m:r>
                      </m:sub>
                    </m:sSub>
                  </m:oMath>
                </a14:m>
                <a:r>
                  <a:rPr lang="en-US" dirty="0">
                    <a:solidFill>
                      <a:srgbClr val="00B050"/>
                    </a:solidFill>
                    <a:latin typeface="Centaur" panose="02030504050205020304" pitchFamily="18" charset="0"/>
                  </a:rPr>
                  <a:t>, …., child k gets </a:t>
                </a:r>
                <a14:m>
                  <m:oMath xmlns:m="http://schemas.openxmlformats.org/officeDocument/2006/math">
                    <m:sSub>
                      <m:sSubPr>
                        <m:ctrlPr>
                          <a:rPr lang="en-US" b="0" i="1" smtClean="0">
                            <a:solidFill>
                              <a:srgbClr val="00B050"/>
                            </a:solidFill>
                            <a:latin typeface="Cambria Math" panose="02040503050406030204" pitchFamily="18" charset="0"/>
                          </a:rPr>
                        </m:ctrlPr>
                      </m:sSubPr>
                      <m:e>
                        <m:r>
                          <a:rPr lang="en-US" b="0" i="1" smtClean="0">
                            <a:solidFill>
                              <a:srgbClr val="00B050"/>
                            </a:solidFill>
                            <a:latin typeface="Cambria Math" panose="02040503050406030204" pitchFamily="18" charset="0"/>
                          </a:rPr>
                          <m:t>𝑛</m:t>
                        </m:r>
                      </m:e>
                      <m:sub>
                        <m:r>
                          <a:rPr lang="en-US" b="0" i="1" smtClean="0">
                            <a:solidFill>
                              <a:srgbClr val="00B050"/>
                            </a:solidFill>
                            <a:latin typeface="Cambria Math" panose="02040503050406030204" pitchFamily="18" charset="0"/>
                          </a:rPr>
                          <m:t>𝑘</m:t>
                        </m:r>
                      </m:sub>
                    </m:sSub>
                  </m:oMath>
                </a14:m>
                <a:r>
                  <a:rPr lang="en-US" dirty="0">
                    <a:solidFill>
                      <a:srgbClr val="00B050"/>
                    </a:solidFill>
                    <a:latin typeface="Centaur" panose="02030504050205020304" pitchFamily="18" charset="0"/>
                  </a:rPr>
                  <a:t> .</a:t>
                </a:r>
              </a:p>
              <a:p>
                <a:r>
                  <a:rPr lang="en-US" dirty="0">
                    <a:solidFill>
                      <a:srgbClr val="00B050"/>
                    </a:solidFill>
                    <a:latin typeface="Centaur" panose="02030504050205020304" pitchFamily="18" charset="0"/>
                  </a:rPr>
                  <a:t>So how many ways, children have got the presents?</a:t>
                </a:r>
              </a:p>
              <a:p>
                <a:r>
                  <a:rPr lang="en-US" dirty="0">
                    <a:solidFill>
                      <a:srgbClr val="FF0000"/>
                    </a:solidFill>
                    <a:latin typeface="Centaur" panose="02030504050205020304" pitchFamily="18" charset="0"/>
                  </a:rPr>
                  <a:t>Some patterns are unnecessarily counted …. </a:t>
                </a:r>
                <a14:m>
                  <m:oMath xmlns:m="http://schemas.openxmlformats.org/officeDocument/2006/math">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1</m:t>
                        </m:r>
                      </m:sub>
                    </m:sSub>
                    <m:r>
                      <a:rPr lang="en-US" b="0" i="1" smtClean="0">
                        <a:solidFill>
                          <a:srgbClr val="FF0000"/>
                        </a:solidFill>
                        <a:latin typeface="Cambria Math" panose="02040503050406030204" pitchFamily="18" charset="0"/>
                      </a:rPr>
                      <m:t>!⋅</m:t>
                    </m:r>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2</m:t>
                        </m:r>
                      </m:sub>
                    </m:sSub>
                    <m:r>
                      <a:rPr lang="en-US" b="0" i="1" smtClean="0">
                        <a:solidFill>
                          <a:srgbClr val="FF0000"/>
                        </a:solidFill>
                        <a:latin typeface="Cambria Math" panose="02040503050406030204" pitchFamily="18" charset="0"/>
                      </a:rPr>
                      <m:t>!⋯</m:t>
                    </m:r>
                    <m:sSub>
                      <m:sSubPr>
                        <m:ctrlPr>
                          <a:rPr lang="en-US" b="0"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𝑛</m:t>
                        </m:r>
                      </m:e>
                      <m:sub>
                        <m:r>
                          <a:rPr lang="en-US" b="0" i="1" smtClean="0">
                            <a:solidFill>
                              <a:srgbClr val="FF0000"/>
                            </a:solidFill>
                            <a:latin typeface="Cambria Math" panose="02040503050406030204" pitchFamily="18" charset="0"/>
                          </a:rPr>
                          <m:t>𝑘</m:t>
                        </m:r>
                      </m:sub>
                    </m:sSub>
                    <m:r>
                      <a:rPr lang="en-US" b="0" i="1" smtClean="0">
                        <a:solidFill>
                          <a:srgbClr val="FF0000"/>
                        </a:solidFill>
                        <a:latin typeface="Cambria Math" panose="02040503050406030204" pitchFamily="18" charset="0"/>
                      </a:rPr>
                      <m:t>!</m:t>
                    </m:r>
                  </m:oMath>
                </a14:m>
                <a:r>
                  <a:rPr lang="en-US" dirty="0">
                    <a:solidFill>
                      <a:srgbClr val="FF0000"/>
                    </a:solidFill>
                    <a:latin typeface="Centaur" panose="02030504050205020304" pitchFamily="18" charset="0"/>
                  </a:rPr>
                  <a:t> </a:t>
                </a:r>
              </a:p>
              <a:p>
                <a:pPr marL="0" indent="0">
                  <a:buNone/>
                </a:pPr>
                <a:r>
                  <a:rPr lang="en-US" b="1" dirty="0">
                    <a:solidFill>
                      <a:srgbClr val="FF0000"/>
                    </a:solidFill>
                    <a:latin typeface="Centaur" panose="02030504050205020304" pitchFamily="18" charset="0"/>
                  </a:rPr>
                  <a:t>So total number of ways are </a:t>
                </a:r>
                <a14:m>
                  <m:oMath xmlns:m="http://schemas.openxmlformats.org/officeDocument/2006/math">
                    <m:f>
                      <m:fPr>
                        <m:ctrlPr>
                          <a:rPr lang="en-US" b="1" i="1" smtClean="0">
                            <a:solidFill>
                              <a:srgbClr val="FF0000"/>
                            </a:solidFill>
                            <a:latin typeface="Cambria Math" panose="02040503050406030204" pitchFamily="18" charset="0"/>
                          </a:rPr>
                        </m:ctrlPr>
                      </m:fPr>
                      <m:num>
                        <m:r>
                          <a:rPr lang="en-US" b="1" i="1" smtClean="0">
                            <a:solidFill>
                              <a:srgbClr val="FF0000"/>
                            </a:solidFill>
                            <a:latin typeface="Cambria Math" panose="02040503050406030204" pitchFamily="18" charset="0"/>
                          </a:rPr>
                          <m:t>𝒏</m:t>
                        </m:r>
                        <m:r>
                          <a:rPr lang="en-US" b="1" i="1" smtClean="0">
                            <a:solidFill>
                              <a:srgbClr val="FF0000"/>
                            </a:solidFill>
                            <a:latin typeface="Cambria Math" panose="02040503050406030204" pitchFamily="18" charset="0"/>
                          </a:rPr>
                          <m:t>!</m:t>
                        </m:r>
                      </m:num>
                      <m:den>
                        <m:sSub>
                          <m:sSubPr>
                            <m:ctrlPr>
                              <a:rPr lang="en-US" b="1" i="1">
                                <a:solidFill>
                                  <a:srgbClr val="FF0000"/>
                                </a:solidFill>
                                <a:latin typeface="Cambria Math" panose="02040503050406030204" pitchFamily="18" charset="0"/>
                              </a:rPr>
                            </m:ctrlPr>
                          </m:sSubPr>
                          <m:e>
                            <m:r>
                              <a:rPr lang="en-US" b="1" i="1">
                                <a:solidFill>
                                  <a:srgbClr val="FF0000"/>
                                </a:solidFill>
                                <a:latin typeface="Cambria Math" panose="02040503050406030204" pitchFamily="18" charset="0"/>
                              </a:rPr>
                              <m:t>𝒏</m:t>
                            </m:r>
                          </m:e>
                          <m:sub>
                            <m:r>
                              <a:rPr lang="en-US" b="1" i="1">
                                <a:solidFill>
                                  <a:srgbClr val="FF0000"/>
                                </a:solidFill>
                                <a:latin typeface="Cambria Math" panose="02040503050406030204" pitchFamily="18" charset="0"/>
                              </a:rPr>
                              <m:t>𝟏</m:t>
                            </m:r>
                          </m:sub>
                        </m:sSub>
                        <m:r>
                          <a:rPr lang="en-US" b="1" i="1">
                            <a:solidFill>
                              <a:srgbClr val="FF0000"/>
                            </a:solidFill>
                            <a:latin typeface="Cambria Math" panose="02040503050406030204" pitchFamily="18" charset="0"/>
                          </a:rPr>
                          <m:t>!⋅</m:t>
                        </m:r>
                        <m:sSub>
                          <m:sSubPr>
                            <m:ctrlPr>
                              <a:rPr lang="en-US" b="1" i="1">
                                <a:solidFill>
                                  <a:srgbClr val="FF0000"/>
                                </a:solidFill>
                                <a:latin typeface="Cambria Math" panose="02040503050406030204" pitchFamily="18" charset="0"/>
                              </a:rPr>
                            </m:ctrlPr>
                          </m:sSubPr>
                          <m:e>
                            <m:r>
                              <a:rPr lang="en-US" b="1" i="1">
                                <a:solidFill>
                                  <a:srgbClr val="FF0000"/>
                                </a:solidFill>
                                <a:latin typeface="Cambria Math" panose="02040503050406030204" pitchFamily="18" charset="0"/>
                              </a:rPr>
                              <m:t>𝒏</m:t>
                            </m:r>
                          </m:e>
                          <m:sub>
                            <m:r>
                              <a:rPr lang="en-US" b="1" i="1">
                                <a:solidFill>
                                  <a:srgbClr val="FF0000"/>
                                </a:solidFill>
                                <a:latin typeface="Cambria Math" panose="02040503050406030204" pitchFamily="18" charset="0"/>
                              </a:rPr>
                              <m:t>𝟐</m:t>
                            </m:r>
                          </m:sub>
                        </m:sSub>
                        <m:r>
                          <a:rPr lang="en-US" b="1" i="1">
                            <a:solidFill>
                              <a:srgbClr val="FF0000"/>
                            </a:solidFill>
                            <a:latin typeface="Cambria Math" panose="02040503050406030204" pitchFamily="18" charset="0"/>
                          </a:rPr>
                          <m:t>!⋯</m:t>
                        </m:r>
                        <m:sSub>
                          <m:sSubPr>
                            <m:ctrlPr>
                              <a:rPr lang="en-US" b="1" i="1">
                                <a:solidFill>
                                  <a:srgbClr val="FF0000"/>
                                </a:solidFill>
                                <a:latin typeface="Cambria Math" panose="02040503050406030204" pitchFamily="18" charset="0"/>
                              </a:rPr>
                            </m:ctrlPr>
                          </m:sSubPr>
                          <m:e>
                            <m:r>
                              <a:rPr lang="en-US" b="1" i="1">
                                <a:solidFill>
                                  <a:srgbClr val="FF0000"/>
                                </a:solidFill>
                                <a:latin typeface="Cambria Math" panose="02040503050406030204" pitchFamily="18" charset="0"/>
                              </a:rPr>
                              <m:t>𝒏</m:t>
                            </m:r>
                          </m:e>
                          <m:sub>
                            <m:r>
                              <a:rPr lang="en-US" b="1" i="1">
                                <a:solidFill>
                                  <a:srgbClr val="FF0000"/>
                                </a:solidFill>
                                <a:latin typeface="Cambria Math" panose="02040503050406030204" pitchFamily="18" charset="0"/>
                              </a:rPr>
                              <m:t>𝒌</m:t>
                            </m:r>
                          </m:sub>
                        </m:sSub>
                        <m:r>
                          <a:rPr lang="en-US" b="1" i="1">
                            <a:solidFill>
                              <a:srgbClr val="FF0000"/>
                            </a:solidFill>
                            <a:latin typeface="Cambria Math" panose="02040503050406030204" pitchFamily="18" charset="0"/>
                          </a:rPr>
                          <m:t>!</m:t>
                        </m:r>
                        <m:r>
                          <m:rPr>
                            <m:nor/>
                          </m:rPr>
                          <a:rPr lang="en-US" b="1" dirty="0">
                            <a:solidFill>
                              <a:srgbClr val="FF0000"/>
                            </a:solidFill>
                            <a:latin typeface="Centaur" panose="02030504050205020304" pitchFamily="18" charset="0"/>
                          </a:rPr>
                          <m:t>  </m:t>
                        </m:r>
                      </m:den>
                    </m:f>
                  </m:oMath>
                </a14:m>
                <a:endParaRPr lang="en-US" b="1"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dirty="0">
                  <a:solidFill>
                    <a:srgbClr val="FF0000"/>
                  </a:solidFill>
                  <a:latin typeface="Centaur" panose="02030504050205020304" pitchFamily="18" charset="0"/>
                </a:endParaRPr>
              </a:p>
              <a:p>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5431621"/>
              </a:xfrm>
              <a:blipFill rotWithShape="0">
                <a:blip r:embed="rId2"/>
                <a:stretch>
                  <a:fillRect l="-1115" t="-2694" r="-1699"/>
                </a:stretch>
              </a:blipFill>
            </p:spPr>
            <p:txBody>
              <a:bodyPr/>
              <a:lstStyle/>
              <a:p>
                <a:r>
                  <a:rPr lang="en-US">
                    <a:noFill/>
                  </a:rPr>
                  <a:t> </a:t>
                </a:r>
              </a:p>
            </p:txBody>
          </p:sp>
        </mc:Fallback>
      </mc:AlternateContent>
      <p:grpSp>
        <p:nvGrpSpPr>
          <p:cNvPr id="4" name="Group 3"/>
          <p:cNvGrpSpPr/>
          <p:nvPr/>
        </p:nvGrpSpPr>
        <p:grpSpPr>
          <a:xfrm>
            <a:off x="425003" y="2749116"/>
            <a:ext cx="11183535" cy="1327594"/>
            <a:chOff x="425003" y="3167132"/>
            <a:chExt cx="11183535" cy="1327594"/>
          </a:xfrm>
        </p:grpSpPr>
        <p:pic>
          <p:nvPicPr>
            <p:cNvPr id="5" name="Picture 4"/>
            <p:cNvPicPr>
              <a:picLocks noChangeAspect="1"/>
            </p:cNvPicPr>
            <p:nvPr/>
          </p:nvPicPr>
          <p:blipFill>
            <a:blip r:embed="rId3"/>
            <a:stretch>
              <a:fillRect/>
            </a:stretch>
          </p:blipFill>
          <p:spPr>
            <a:xfrm>
              <a:off x="546656" y="3393609"/>
              <a:ext cx="11013899" cy="674526"/>
            </a:xfrm>
            <a:prstGeom prst="rect">
              <a:avLst/>
            </a:prstGeom>
          </p:spPr>
        </p:pic>
        <p:sp>
          <p:nvSpPr>
            <p:cNvPr id="6" name="Oval 5"/>
            <p:cNvSpPr/>
            <p:nvPr/>
          </p:nvSpPr>
          <p:spPr>
            <a:xfrm>
              <a:off x="425003" y="3171489"/>
              <a:ext cx="2897746" cy="1323237"/>
            </a:xfrm>
            <a:prstGeom prst="ellipse">
              <a:avLst/>
            </a:prstGeom>
            <a:solidFill>
              <a:schemeClr val="accent1">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46145" y="3171488"/>
              <a:ext cx="1709181" cy="1323237"/>
            </a:xfrm>
            <a:prstGeom prst="ellipse">
              <a:avLst/>
            </a:prstGeom>
            <a:solidFill>
              <a:schemeClr val="accent2">
                <a:lumMod val="60000"/>
                <a:lumOff val="40000"/>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078723" y="3171488"/>
              <a:ext cx="2210352" cy="1323237"/>
            </a:xfrm>
            <a:prstGeom prst="ellipse">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379131" y="3167132"/>
              <a:ext cx="2229407" cy="1323237"/>
            </a:xfrm>
            <a:prstGeom prst="ellipse">
              <a:avLst/>
            </a:prstGeom>
            <a:solidFill>
              <a:srgbClr val="92D05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2369940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84474"/>
            <a:ext cx="10515600" cy="1325563"/>
          </a:xfrm>
        </p:spPr>
        <p:txBody>
          <a:bodyPr>
            <a:normAutofit/>
          </a:bodyPr>
          <a:lstStyle/>
          <a:p>
            <a:r>
              <a:rPr lang="en-US" sz="3600" dirty="0">
                <a:solidFill>
                  <a:schemeClr val="accent2">
                    <a:lumMod val="50000"/>
                  </a:schemeClr>
                </a:solidFill>
              </a:rPr>
              <a:t>Indistinguishable Objects with Distinguishable Boxes</a:t>
            </a:r>
          </a:p>
        </p:txBody>
      </p:sp>
      <p:pic>
        <p:nvPicPr>
          <p:cNvPr id="3" name="Picture 2"/>
          <p:cNvPicPr>
            <a:picLocks noChangeAspect="1"/>
          </p:cNvPicPr>
          <p:nvPr/>
        </p:nvPicPr>
        <p:blipFill>
          <a:blip r:embed="rId2"/>
          <a:stretch>
            <a:fillRect/>
          </a:stretch>
        </p:blipFill>
        <p:spPr>
          <a:xfrm>
            <a:off x="838200" y="3010036"/>
            <a:ext cx="10105579" cy="447205"/>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422793857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14219"/>
            <a:ext cx="10515600" cy="1325563"/>
          </a:xfrm>
        </p:spPr>
        <p:txBody>
          <a:bodyPr>
            <a:normAutofit/>
          </a:bodyPr>
          <a:lstStyle/>
          <a:p>
            <a:r>
              <a:rPr lang="en-US" sz="3600" dirty="0">
                <a:solidFill>
                  <a:schemeClr val="accent2">
                    <a:lumMod val="50000"/>
                  </a:schemeClr>
                </a:solidFill>
              </a:rPr>
              <a:t>Indistinguishable Objects with Distinguishable Boxes</a:t>
            </a:r>
          </a:p>
        </p:txBody>
      </p:sp>
      <p:pic>
        <p:nvPicPr>
          <p:cNvPr id="3" name="Picture 2"/>
          <p:cNvPicPr>
            <a:picLocks noChangeAspect="1"/>
          </p:cNvPicPr>
          <p:nvPr/>
        </p:nvPicPr>
        <p:blipFill>
          <a:blip r:embed="rId2"/>
          <a:stretch>
            <a:fillRect/>
          </a:stretch>
        </p:blipFill>
        <p:spPr>
          <a:xfrm>
            <a:off x="838200" y="2539781"/>
            <a:ext cx="10105579" cy="447205"/>
          </a:xfrm>
          <a:prstGeom prst="rect">
            <a:avLst/>
          </a:prstGeom>
        </p:spPr>
      </p:pic>
      <p:pic>
        <p:nvPicPr>
          <p:cNvPr id="4" name="Picture 3"/>
          <p:cNvPicPr>
            <a:picLocks noChangeAspect="1"/>
          </p:cNvPicPr>
          <p:nvPr/>
        </p:nvPicPr>
        <p:blipFill>
          <a:blip r:embed="rId3"/>
          <a:stretch>
            <a:fillRect/>
          </a:stretch>
        </p:blipFill>
        <p:spPr>
          <a:xfrm>
            <a:off x="838200" y="3668641"/>
            <a:ext cx="5413365" cy="846881"/>
          </a:xfrm>
          <a:prstGeom prst="rect">
            <a:avLst/>
          </a:prstGeom>
        </p:spPr>
      </p:pic>
      <p:pic>
        <p:nvPicPr>
          <p:cNvPr id="5" name="Picture 4"/>
          <p:cNvPicPr>
            <a:picLocks noChangeAspect="1"/>
          </p:cNvPicPr>
          <p:nvPr/>
        </p:nvPicPr>
        <p:blipFill>
          <a:blip r:embed="rId4"/>
          <a:stretch>
            <a:fillRect/>
          </a:stretch>
        </p:blipFill>
        <p:spPr>
          <a:xfrm>
            <a:off x="838200" y="4643674"/>
            <a:ext cx="9468124" cy="605943"/>
          </a:xfrm>
          <a:prstGeom prst="rect">
            <a:avLst/>
          </a:prstGeom>
        </p:spPr>
      </p:pic>
      <p:sp>
        <p:nvSpPr>
          <p:cNvPr id="6"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55573288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838200" y="846833"/>
            <a:ext cx="10515600" cy="5811544"/>
          </a:xfrm>
        </p:spPr>
        <p:txBody>
          <a:bodyPr>
            <a:normAutofit/>
          </a:bodyPr>
          <a:lstStyle/>
          <a:p>
            <a:endParaRPr lang="en-US" dirty="0"/>
          </a:p>
          <a:p>
            <a:r>
              <a:rPr lang="en-US" sz="3200" b="1" dirty="0">
                <a:solidFill>
                  <a:srgbClr val="C00000"/>
                </a:solidFill>
                <a:latin typeface="Tempus Sans ITC" panose="04020404030D07020202" pitchFamily="82" charset="0"/>
              </a:rPr>
              <a:t>Stay Safe and Healthy</a:t>
            </a:r>
          </a:p>
          <a:p>
            <a:pPr marL="0" indent="0">
              <a:buNone/>
            </a:pPr>
            <a:r>
              <a:rPr lang="en-US" sz="3200" b="1" dirty="0">
                <a:solidFill>
                  <a:srgbClr val="C00000"/>
                </a:solidFill>
                <a:latin typeface="Tempus Sans ITC" panose="04020404030D07020202" pitchFamily="82" charset="0"/>
              </a:rPr>
              <a:t> </a:t>
            </a:r>
          </a:p>
          <a:p>
            <a:pPr marL="0" indent="0">
              <a:buNone/>
            </a:pPr>
            <a:r>
              <a:rPr lang="en-US" sz="3200" b="1" dirty="0">
                <a:solidFill>
                  <a:srgbClr val="C00000"/>
                </a:solidFill>
                <a:latin typeface="Tempus Sans ITC" panose="04020404030D07020202" pitchFamily="82" charset="0"/>
              </a:rPr>
              <a:t>					</a:t>
            </a:r>
            <a:r>
              <a:rPr lang="en-US" sz="3200" b="1" dirty="0" err="1">
                <a:solidFill>
                  <a:srgbClr val="C00000"/>
                </a:solidFill>
                <a:latin typeface="Tempus Sans ITC" panose="04020404030D07020202" pitchFamily="82" charset="0"/>
              </a:rPr>
              <a:t>Xie</a:t>
            </a:r>
            <a:r>
              <a:rPr lang="en-US" sz="3200" b="1" dirty="0">
                <a:solidFill>
                  <a:srgbClr val="C00000"/>
                </a:solidFill>
                <a:latin typeface="Tempus Sans ITC" panose="04020404030D07020202" pitchFamily="82" charset="0"/>
              </a:rPr>
              <a:t> </a:t>
            </a:r>
            <a:r>
              <a:rPr lang="en-US" sz="3200" b="1" dirty="0" err="1">
                <a:solidFill>
                  <a:srgbClr val="C00000"/>
                </a:solidFill>
                <a:latin typeface="Tempus Sans ITC" panose="04020404030D07020202" pitchFamily="82" charset="0"/>
              </a:rPr>
              <a:t>Xie</a:t>
            </a:r>
            <a:r>
              <a:rPr lang="en-US" sz="3200" b="1" dirty="0">
                <a:solidFill>
                  <a:srgbClr val="C00000"/>
                </a:solidFill>
                <a:latin typeface="Tempus Sans ITC" panose="04020404030D07020202" pitchFamily="82" charset="0"/>
              </a:rPr>
              <a:t>!!!</a:t>
            </a:r>
          </a:p>
          <a:p>
            <a:pPr marL="0" indent="0">
              <a:buNone/>
            </a:pPr>
            <a:endParaRPr lang="en-US" sz="3200" b="1" dirty="0">
              <a:solidFill>
                <a:srgbClr val="C00000"/>
              </a:solidFill>
              <a:latin typeface="Tempus Sans ITC" panose="04020404030D07020202" pitchFamily="82" charset="0"/>
            </a:endParaRPr>
          </a:p>
          <a:p>
            <a:pPr marL="0" indent="0">
              <a:buNone/>
            </a:pPr>
            <a:endParaRPr lang="en-US" sz="3200" b="1" dirty="0">
              <a:solidFill>
                <a:srgbClr val="C00000"/>
              </a:solidFill>
              <a:latin typeface="Tempus Sans ITC" panose="04020404030D07020202" pitchFamily="82" charset="0"/>
            </a:endParaRPr>
          </a:p>
          <a:p>
            <a:pPr marL="0" indent="0">
              <a:buNone/>
            </a:pPr>
            <a:endParaRPr lang="en-US" sz="3200" b="1" dirty="0">
              <a:solidFill>
                <a:srgbClr val="C00000"/>
              </a:solidFill>
              <a:latin typeface="Tempus Sans ITC" panose="04020404030D07020202" pitchFamily="82" charset="0"/>
            </a:endParaRPr>
          </a:p>
          <a:p>
            <a:endParaRPr lang="en-US" sz="3200" b="1" dirty="0">
              <a:solidFill>
                <a:srgbClr val="C00000"/>
              </a:solidFill>
              <a:latin typeface="Tempus Sans ITC" panose="04020404030D07020202" pitchFamily="82"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5341" y="2758419"/>
            <a:ext cx="3241317" cy="1988371"/>
          </a:xfrm>
          <a:prstGeom prst="rect">
            <a:avLst/>
          </a:prstGeom>
        </p:spPr>
      </p:pic>
    </p:spTree>
    <p:extLst>
      <p:ext uri="{BB962C8B-B14F-4D97-AF65-F5344CB8AC3E}">
        <p14:creationId xmlns:p14="http://schemas.microsoft.com/office/powerpoint/2010/main" val="122731134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solidFill>
                  <a:schemeClr val="accent2">
                    <a:lumMod val="50000"/>
                  </a:schemeClr>
                </a:solidFill>
                <a:latin typeface="Buxton Sketch" panose="03080500000500000004" pitchFamily="66" charset="0"/>
              </a:rPr>
              <a:t>MORE PRACTICE PROBLEMS</a:t>
            </a:r>
          </a:p>
        </p:txBody>
      </p:sp>
      <p:sp>
        <p:nvSpPr>
          <p:cNvPr id="4" name="Subtitle 3"/>
          <p:cNvSpPr>
            <a:spLocks noGrp="1"/>
          </p:cNvSpPr>
          <p:nvPr>
            <p:ph type="subTitle" idx="1"/>
          </p:nvPr>
        </p:nvSpPr>
        <p:spPr/>
        <p:txBody>
          <a:bodyPr/>
          <a:lstStyle/>
          <a:p>
            <a:r>
              <a:rPr lang="en-US" b="1" dirty="0">
                <a:solidFill>
                  <a:srgbClr val="002060"/>
                </a:solidFill>
                <a:latin typeface="Papyrus" panose="03070502060502030205" pitchFamily="66" charset="0"/>
              </a:rPr>
              <a:t>Do it by yourself</a:t>
            </a:r>
            <a:endParaRPr lang="en-US" dirty="0"/>
          </a:p>
        </p:txBody>
      </p:sp>
    </p:spTree>
    <p:extLst>
      <p:ext uri="{BB962C8B-B14F-4D97-AF65-F5344CB8AC3E}">
        <p14:creationId xmlns:p14="http://schemas.microsoft.com/office/powerpoint/2010/main" val="270187089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lstStyle/>
          <a:p>
            <a:r>
              <a:rPr lang="en-US" b="1" dirty="0">
                <a:solidFill>
                  <a:srgbClr val="C00000"/>
                </a:solidFill>
                <a:latin typeface="Papyrus" panose="03070502060502030205" pitchFamily="66" charset="0"/>
              </a:rPr>
              <a:t>Try to solve at your own? </a:t>
            </a:r>
            <a:endParaRPr lang="en-US" b="1" dirty="0">
              <a:solidFill>
                <a:srgbClr val="0070C0"/>
              </a:solidFill>
              <a:latin typeface="Papyrus" panose="03070502060502030205" pitchFamily="66" charset="0"/>
            </a:endParaRPr>
          </a:p>
        </p:txBody>
      </p:sp>
      <p:sp>
        <p:nvSpPr>
          <p:cNvPr id="3" name="Content Placeholder 2"/>
          <p:cNvSpPr>
            <a:spLocks noGrp="1"/>
          </p:cNvSpPr>
          <p:nvPr>
            <p:ph idx="1"/>
          </p:nvPr>
        </p:nvSpPr>
        <p:spPr>
          <a:xfrm>
            <a:off x="323044" y="1325562"/>
            <a:ext cx="11409609" cy="5307057"/>
          </a:xfrm>
        </p:spPr>
        <p:txBody>
          <a:bodyPr/>
          <a:lstStyle/>
          <a:p>
            <a:endParaRPr lang="en-US" u="sng" dirty="0">
              <a:solidFill>
                <a:schemeClr val="accent5">
                  <a:lumMod val="50000"/>
                </a:schemeClr>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p:spTree>
    <p:extLst>
      <p:ext uri="{BB962C8B-B14F-4D97-AF65-F5344CB8AC3E}">
        <p14:creationId xmlns:p14="http://schemas.microsoft.com/office/powerpoint/2010/main" val="129424237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79525"/>
            <a:ext cx="10515600" cy="1325563"/>
          </a:xfrm>
        </p:spPr>
        <p:txBody>
          <a:bodyPr/>
          <a:lstStyle/>
          <a:p>
            <a:r>
              <a:rPr lang="en-US" dirty="0">
                <a:solidFill>
                  <a:schemeClr val="accent2">
                    <a:lumMod val="50000"/>
                  </a:schemeClr>
                </a:solidFill>
              </a:rPr>
              <a:t>Binomial Theorem </a:t>
            </a:r>
          </a:p>
        </p:txBody>
      </p:sp>
      <p:pic>
        <p:nvPicPr>
          <p:cNvPr id="3" name="Picture 2"/>
          <p:cNvPicPr>
            <a:picLocks noChangeAspect="1"/>
          </p:cNvPicPr>
          <p:nvPr/>
        </p:nvPicPr>
        <p:blipFill>
          <a:blip r:embed="rId2"/>
          <a:stretch>
            <a:fillRect/>
          </a:stretch>
        </p:blipFill>
        <p:spPr>
          <a:xfrm>
            <a:off x="838200" y="2605088"/>
            <a:ext cx="9087440" cy="1232816"/>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247699572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9764" y="968907"/>
            <a:ext cx="10515600" cy="1325563"/>
          </a:xfrm>
        </p:spPr>
        <p:txBody>
          <a:bodyPr/>
          <a:lstStyle/>
          <a:p>
            <a:r>
              <a:rPr lang="en-US" dirty="0">
                <a:solidFill>
                  <a:schemeClr val="accent2">
                    <a:lumMod val="50000"/>
                  </a:schemeClr>
                </a:solidFill>
              </a:rPr>
              <a:t>Binomial Theorem </a:t>
            </a:r>
          </a:p>
        </p:txBody>
      </p:sp>
      <p:pic>
        <p:nvPicPr>
          <p:cNvPr id="3" name="Picture 2"/>
          <p:cNvPicPr>
            <a:picLocks noChangeAspect="1"/>
          </p:cNvPicPr>
          <p:nvPr/>
        </p:nvPicPr>
        <p:blipFill>
          <a:blip r:embed="rId2"/>
          <a:stretch>
            <a:fillRect/>
          </a:stretch>
        </p:blipFill>
        <p:spPr>
          <a:xfrm>
            <a:off x="879764" y="2142070"/>
            <a:ext cx="9087440" cy="1232816"/>
          </a:xfrm>
          <a:prstGeom prst="rect">
            <a:avLst/>
          </a:prstGeom>
        </p:spPr>
      </p:pic>
      <p:pic>
        <p:nvPicPr>
          <p:cNvPr id="4" name="Picture 3"/>
          <p:cNvPicPr>
            <a:picLocks noChangeAspect="1"/>
          </p:cNvPicPr>
          <p:nvPr/>
        </p:nvPicPr>
        <p:blipFill>
          <a:blip r:embed="rId3"/>
          <a:stretch>
            <a:fillRect/>
          </a:stretch>
        </p:blipFill>
        <p:spPr>
          <a:xfrm>
            <a:off x="879764" y="3374886"/>
            <a:ext cx="8498983" cy="3483114"/>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237647926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838200" y="1690688"/>
            <a:ext cx="8410820" cy="923723"/>
          </a:xfrm>
          <a:prstGeom prst="rect">
            <a:avLst/>
          </a:prstGeom>
        </p:spPr>
      </p:pic>
      <p:pic>
        <p:nvPicPr>
          <p:cNvPr id="4" name="Picture 3"/>
          <p:cNvPicPr>
            <a:picLocks noChangeAspect="1"/>
          </p:cNvPicPr>
          <p:nvPr/>
        </p:nvPicPr>
        <p:blipFill>
          <a:blip r:embed="rId3"/>
          <a:stretch>
            <a:fillRect/>
          </a:stretch>
        </p:blipFill>
        <p:spPr>
          <a:xfrm>
            <a:off x="838200" y="2614411"/>
            <a:ext cx="9006968" cy="2833352"/>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76804035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838200" y="1690688"/>
            <a:ext cx="9168685" cy="3948175"/>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06185448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883544" y="1201357"/>
            <a:ext cx="8762732" cy="2977392"/>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9052776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5431621"/>
              </a:xfrm>
            </p:spPr>
            <p:txBody>
              <a:bodyPr>
                <a:normAutofit fontScale="85000" lnSpcReduction="20000"/>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lvl="0" indent="0">
                  <a:buNone/>
                </a:pPr>
                <a:endParaRPr lang="en-US" b="1" baseline="-30000" dirty="0">
                  <a:solidFill>
                    <a:srgbClr val="7030A0"/>
                  </a:solidFill>
                  <a:latin typeface="Arial" panose="020B0604020202020204" pitchFamily="34" charset="0"/>
                </a:endParaRPr>
              </a:p>
              <a:p>
                <a:pPr marL="0" indent="0">
                  <a:buNone/>
                </a:pPr>
                <a:r>
                  <a:rPr lang="en-US" dirty="0">
                    <a:solidFill>
                      <a:srgbClr val="7030A0"/>
                    </a:solidFill>
                    <a:latin typeface="Centaur" panose="02030504050205020304" pitchFamily="18" charset="0"/>
                  </a:rPr>
                  <a:t>Suppose </a:t>
                </a:r>
                <a14:m>
                  <m:oMath xmlns:m="http://schemas.openxmlformats.org/officeDocument/2006/math">
                    <m:r>
                      <a:rPr lang="en-US" i="1" dirty="0" smtClean="0">
                        <a:solidFill>
                          <a:srgbClr val="7030A0"/>
                        </a:solidFill>
                        <a:latin typeface="Cambria Math" panose="02040503050406030204" pitchFamily="18" charset="0"/>
                      </a:rPr>
                      <m:t>𝑛</m:t>
                    </m:r>
                    <m:r>
                      <a:rPr lang="en-US" i="1" dirty="0" smtClean="0">
                        <a:solidFill>
                          <a:srgbClr val="7030A0"/>
                        </a:solidFill>
                        <a:latin typeface="Cambria Math" panose="02040503050406030204" pitchFamily="18" charset="0"/>
                      </a:rPr>
                      <m:t> = 10 , </m:t>
                    </m:r>
                    <m:r>
                      <a:rPr lang="en-US" i="1" dirty="0" smtClean="0">
                        <a:solidFill>
                          <a:srgbClr val="7030A0"/>
                        </a:solidFill>
                        <a:latin typeface="Cambria Math" panose="02040503050406030204" pitchFamily="18" charset="0"/>
                      </a:rPr>
                      <m:t>𝑘</m:t>
                    </m:r>
                    <m:r>
                      <a:rPr lang="en-US" i="1" dirty="0" smtClean="0">
                        <a:solidFill>
                          <a:srgbClr val="7030A0"/>
                        </a:solidFill>
                        <a:latin typeface="Cambria Math" panose="02040503050406030204" pitchFamily="18" charset="0"/>
                      </a:rPr>
                      <m:t> = 3.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1</m:t>
                        </m:r>
                      </m:sub>
                    </m:sSub>
                    <m:r>
                      <a:rPr lang="en-US" b="0" i="1" smtClean="0">
                        <a:solidFill>
                          <a:srgbClr val="7030A0"/>
                        </a:solidFill>
                        <a:latin typeface="Cambria Math" panose="02040503050406030204" pitchFamily="18" charset="0"/>
                      </a:rPr>
                      <m:t>=4,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2</m:t>
                        </m:r>
                      </m:sub>
                    </m:sSub>
                    <m:r>
                      <a:rPr lang="en-US" b="0" i="1" smtClean="0">
                        <a:solidFill>
                          <a:srgbClr val="7030A0"/>
                        </a:solidFill>
                        <a:latin typeface="Cambria Math" panose="02040503050406030204" pitchFamily="18" charset="0"/>
                      </a:rPr>
                      <m:t>=4,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3</m:t>
                        </m:r>
                      </m:sub>
                    </m:sSub>
                    <m:r>
                      <a:rPr lang="en-US" b="0" i="1" smtClean="0">
                        <a:solidFill>
                          <a:srgbClr val="7030A0"/>
                        </a:solidFill>
                        <a:latin typeface="Cambria Math" panose="02040503050406030204" pitchFamily="18" charset="0"/>
                      </a:rPr>
                      <m:t>=2</m:t>
                    </m:r>
                  </m:oMath>
                </a14:m>
                <a:endParaRPr lang="en-US"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First child: </a:t>
                </a:r>
                <a14:m>
                  <m:oMath xmlns:m="http://schemas.openxmlformats.org/officeDocument/2006/math">
                    <m:d>
                      <m:dPr>
                        <m:ctrlPr>
                          <a:rPr lang="en-US" b="1" i="1" smtClean="0">
                            <a:solidFill>
                              <a:srgbClr val="FF0000"/>
                            </a:solidFill>
                            <a:latin typeface="Cambria Math" panose="02040503050406030204" pitchFamily="18" charset="0"/>
                          </a:rPr>
                        </m:ctrlPr>
                      </m:dPr>
                      <m:e>
                        <m:eqArr>
                          <m:eqArrPr>
                            <m:ctrlPr>
                              <a:rPr lang="en-US" b="1" i="1" smtClean="0">
                                <a:solidFill>
                                  <a:srgbClr val="FF0000"/>
                                </a:solidFill>
                                <a:latin typeface="Cambria Math" panose="02040503050406030204" pitchFamily="18" charset="0"/>
                              </a:rPr>
                            </m:ctrlPr>
                          </m:eqArrPr>
                          <m:e>
                            <m:r>
                              <a:rPr lang="en-US" b="1" i="1" smtClean="0">
                                <a:solidFill>
                                  <a:srgbClr val="FF0000"/>
                                </a:solidFill>
                                <a:latin typeface="Cambria Math" panose="02040503050406030204" pitchFamily="18" charset="0"/>
                              </a:rPr>
                              <m:t>𝟏𝟎</m:t>
                            </m:r>
                          </m:e>
                          <m:e>
                            <m:r>
                              <a:rPr lang="en-US" b="1" i="1" smtClean="0">
                                <a:solidFill>
                                  <a:srgbClr val="FF0000"/>
                                </a:solidFill>
                                <a:latin typeface="Cambria Math" panose="02040503050406030204" pitchFamily="18" charset="0"/>
                              </a:rPr>
                              <m:t>𝟒</m:t>
                            </m:r>
                          </m:e>
                        </m:eqArr>
                      </m:e>
                    </m:d>
                  </m:oMath>
                </a14:m>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a:t>
                </a: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dirty="0">
                  <a:solidFill>
                    <a:srgbClr val="FF0000"/>
                  </a:solidFill>
                  <a:latin typeface="Centaur" panose="02030504050205020304" pitchFamily="18" charset="0"/>
                </a:endParaRPr>
              </a:p>
              <a:p>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5431621"/>
              </a:xfrm>
              <a:blipFill rotWithShape="0">
                <a:blip r:embed="rId2"/>
                <a:stretch>
                  <a:fillRect l="-849" t="-2581" b="-2694"/>
                </a:stretch>
              </a:blipFill>
            </p:spPr>
            <p:txBody>
              <a:bodyPr/>
              <a:lstStyle/>
              <a:p>
                <a:r>
                  <a:rPr lang="en-US">
                    <a:noFill/>
                  </a:rPr>
                  <a:t> </a:t>
                </a:r>
              </a:p>
            </p:txBody>
          </p:sp>
        </mc:Fallback>
      </mc:AlternateContent>
      <p:grpSp>
        <p:nvGrpSpPr>
          <p:cNvPr id="6" name="Group 5"/>
          <p:cNvGrpSpPr/>
          <p:nvPr/>
        </p:nvGrpSpPr>
        <p:grpSpPr>
          <a:xfrm>
            <a:off x="4187688" y="2562834"/>
            <a:ext cx="7609359" cy="1253792"/>
            <a:chOff x="4187688" y="2483322"/>
            <a:chExt cx="7609359" cy="1253792"/>
          </a:xfrm>
        </p:grpSpPr>
        <p:pic>
          <p:nvPicPr>
            <p:cNvPr id="4" name="Picture 3"/>
            <p:cNvPicPr>
              <a:picLocks noChangeAspect="1"/>
            </p:cNvPicPr>
            <p:nvPr/>
          </p:nvPicPr>
          <p:blipFill>
            <a:blip r:embed="rId3"/>
            <a:stretch>
              <a:fillRect/>
            </a:stretch>
          </p:blipFill>
          <p:spPr>
            <a:xfrm>
              <a:off x="4442090" y="2589338"/>
              <a:ext cx="7354957" cy="867609"/>
            </a:xfrm>
            <a:prstGeom prst="rect">
              <a:avLst/>
            </a:prstGeom>
          </p:spPr>
        </p:pic>
        <p:sp>
          <p:nvSpPr>
            <p:cNvPr id="5" name="Oval 4"/>
            <p:cNvSpPr/>
            <p:nvPr/>
          </p:nvSpPr>
          <p:spPr>
            <a:xfrm>
              <a:off x="4187688" y="2483322"/>
              <a:ext cx="3180522" cy="1253792"/>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851027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883544" y="1201357"/>
            <a:ext cx="8762732" cy="2977392"/>
          </a:xfrm>
          <a:prstGeom prst="rect">
            <a:avLst/>
          </a:prstGeom>
        </p:spPr>
      </p:pic>
      <p:pic>
        <p:nvPicPr>
          <p:cNvPr id="2" name="Picture 1"/>
          <p:cNvPicPr>
            <a:picLocks noChangeAspect="1"/>
          </p:cNvPicPr>
          <p:nvPr/>
        </p:nvPicPr>
        <p:blipFill>
          <a:blip r:embed="rId3"/>
          <a:stretch>
            <a:fillRect/>
          </a:stretch>
        </p:blipFill>
        <p:spPr>
          <a:xfrm>
            <a:off x="1964028" y="4066772"/>
            <a:ext cx="6677696" cy="2152678"/>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122215869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224214" y="1832972"/>
            <a:ext cx="8680419" cy="4340744"/>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35619669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7363" y="1473489"/>
            <a:ext cx="10515600" cy="1325563"/>
          </a:xfrm>
        </p:spPr>
        <p:txBody>
          <a:bodyPr/>
          <a:lstStyle/>
          <a:p>
            <a:r>
              <a:rPr lang="en-US" dirty="0">
                <a:solidFill>
                  <a:schemeClr val="accent2">
                    <a:lumMod val="50000"/>
                  </a:schemeClr>
                </a:solidFill>
              </a:rPr>
              <a:t>Corollary 1:</a:t>
            </a:r>
          </a:p>
        </p:txBody>
      </p:sp>
      <p:pic>
        <p:nvPicPr>
          <p:cNvPr id="3" name="Picture 2"/>
          <p:cNvPicPr>
            <a:picLocks noChangeAspect="1"/>
          </p:cNvPicPr>
          <p:nvPr/>
        </p:nvPicPr>
        <p:blipFill>
          <a:blip r:embed="rId2"/>
          <a:stretch>
            <a:fillRect/>
          </a:stretch>
        </p:blipFill>
        <p:spPr>
          <a:xfrm>
            <a:off x="727362" y="2799052"/>
            <a:ext cx="4815625" cy="1653270"/>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320179193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491" y="1265671"/>
            <a:ext cx="10515600" cy="1325563"/>
          </a:xfrm>
        </p:spPr>
        <p:txBody>
          <a:bodyPr/>
          <a:lstStyle/>
          <a:p>
            <a:r>
              <a:rPr lang="en-US" dirty="0">
                <a:solidFill>
                  <a:schemeClr val="accent2">
                    <a:lumMod val="50000"/>
                  </a:schemeClr>
                </a:solidFill>
              </a:rPr>
              <a:t>Corollary 1:</a:t>
            </a:r>
          </a:p>
        </p:txBody>
      </p:sp>
      <p:pic>
        <p:nvPicPr>
          <p:cNvPr id="3" name="Picture 2"/>
          <p:cNvPicPr>
            <a:picLocks noChangeAspect="1"/>
          </p:cNvPicPr>
          <p:nvPr/>
        </p:nvPicPr>
        <p:blipFill>
          <a:blip r:embed="rId2"/>
          <a:stretch>
            <a:fillRect/>
          </a:stretch>
        </p:blipFill>
        <p:spPr>
          <a:xfrm>
            <a:off x="810490" y="2591234"/>
            <a:ext cx="4815625" cy="1653270"/>
          </a:xfrm>
          <a:prstGeom prst="rect">
            <a:avLst/>
          </a:prstGeom>
        </p:spPr>
      </p:pic>
      <p:pic>
        <p:nvPicPr>
          <p:cNvPr id="4" name="Picture 3"/>
          <p:cNvPicPr>
            <a:picLocks noChangeAspect="1"/>
          </p:cNvPicPr>
          <p:nvPr/>
        </p:nvPicPr>
        <p:blipFill>
          <a:blip r:embed="rId3"/>
          <a:stretch>
            <a:fillRect/>
          </a:stretch>
        </p:blipFill>
        <p:spPr>
          <a:xfrm>
            <a:off x="810489" y="4670301"/>
            <a:ext cx="7095187" cy="1364903"/>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41855662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927" y="1293379"/>
            <a:ext cx="10515600" cy="1325563"/>
          </a:xfrm>
        </p:spPr>
        <p:txBody>
          <a:bodyPr/>
          <a:lstStyle/>
          <a:p>
            <a:r>
              <a:rPr lang="en-US" dirty="0">
                <a:solidFill>
                  <a:schemeClr val="accent2">
                    <a:lumMod val="50000"/>
                  </a:schemeClr>
                </a:solidFill>
              </a:rPr>
              <a:t>Corollary 2:</a:t>
            </a:r>
          </a:p>
        </p:txBody>
      </p:sp>
      <p:pic>
        <p:nvPicPr>
          <p:cNvPr id="3" name="Picture 2"/>
          <p:cNvPicPr>
            <a:picLocks noChangeAspect="1"/>
          </p:cNvPicPr>
          <p:nvPr/>
        </p:nvPicPr>
        <p:blipFill>
          <a:blip r:embed="rId2"/>
          <a:stretch>
            <a:fillRect/>
          </a:stretch>
        </p:blipFill>
        <p:spPr>
          <a:xfrm>
            <a:off x="768926" y="2618941"/>
            <a:ext cx="4210319" cy="1712133"/>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110828452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927" y="1293379"/>
            <a:ext cx="10515600" cy="1325563"/>
          </a:xfrm>
        </p:spPr>
        <p:txBody>
          <a:bodyPr/>
          <a:lstStyle/>
          <a:p>
            <a:r>
              <a:rPr lang="en-US" dirty="0">
                <a:solidFill>
                  <a:schemeClr val="accent2">
                    <a:lumMod val="50000"/>
                  </a:schemeClr>
                </a:solidFill>
              </a:rPr>
              <a:t>Corollary 2:</a:t>
            </a:r>
          </a:p>
        </p:txBody>
      </p:sp>
      <p:pic>
        <p:nvPicPr>
          <p:cNvPr id="3" name="Picture 2"/>
          <p:cNvPicPr>
            <a:picLocks noChangeAspect="1"/>
          </p:cNvPicPr>
          <p:nvPr/>
        </p:nvPicPr>
        <p:blipFill>
          <a:blip r:embed="rId2"/>
          <a:stretch>
            <a:fillRect/>
          </a:stretch>
        </p:blipFill>
        <p:spPr>
          <a:xfrm>
            <a:off x="768926" y="2618941"/>
            <a:ext cx="4210319" cy="1712133"/>
          </a:xfrm>
          <a:prstGeom prst="rect">
            <a:avLst/>
          </a:prstGeom>
        </p:spPr>
      </p:pic>
      <p:pic>
        <p:nvPicPr>
          <p:cNvPr id="4" name="Picture 3"/>
          <p:cNvPicPr>
            <a:picLocks noChangeAspect="1"/>
          </p:cNvPicPr>
          <p:nvPr/>
        </p:nvPicPr>
        <p:blipFill>
          <a:blip r:embed="rId3"/>
          <a:stretch>
            <a:fillRect/>
          </a:stretch>
        </p:blipFill>
        <p:spPr>
          <a:xfrm>
            <a:off x="768926" y="4617581"/>
            <a:ext cx="7412086" cy="1269039"/>
          </a:xfrm>
          <a:prstGeom prst="rect">
            <a:avLst/>
          </a:prstGeom>
        </p:spPr>
      </p:pic>
      <p:sp>
        <p:nvSpPr>
          <p:cNvPr id="5"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2474830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2782" y="722299"/>
            <a:ext cx="10515600" cy="1325563"/>
          </a:xfrm>
        </p:spPr>
        <p:txBody>
          <a:bodyPr/>
          <a:lstStyle/>
          <a:p>
            <a:r>
              <a:rPr lang="en-US" dirty="0">
                <a:solidFill>
                  <a:schemeClr val="accent2">
                    <a:lumMod val="50000"/>
                  </a:schemeClr>
                </a:solidFill>
              </a:rPr>
              <a:t>Corollary 2:</a:t>
            </a:r>
          </a:p>
        </p:txBody>
      </p:sp>
      <p:pic>
        <p:nvPicPr>
          <p:cNvPr id="3" name="Picture 2"/>
          <p:cNvPicPr>
            <a:picLocks noChangeAspect="1"/>
          </p:cNvPicPr>
          <p:nvPr/>
        </p:nvPicPr>
        <p:blipFill>
          <a:blip r:embed="rId2"/>
          <a:stretch>
            <a:fillRect/>
          </a:stretch>
        </p:blipFill>
        <p:spPr>
          <a:xfrm>
            <a:off x="782781" y="2047861"/>
            <a:ext cx="4210319" cy="1712133"/>
          </a:xfrm>
          <a:prstGeom prst="rect">
            <a:avLst/>
          </a:prstGeom>
        </p:spPr>
      </p:pic>
      <p:pic>
        <p:nvPicPr>
          <p:cNvPr id="4" name="Picture 3"/>
          <p:cNvPicPr>
            <a:picLocks noChangeAspect="1"/>
          </p:cNvPicPr>
          <p:nvPr/>
        </p:nvPicPr>
        <p:blipFill>
          <a:blip r:embed="rId3"/>
          <a:stretch>
            <a:fillRect/>
          </a:stretch>
        </p:blipFill>
        <p:spPr>
          <a:xfrm>
            <a:off x="782781" y="4046501"/>
            <a:ext cx="7412086" cy="1269039"/>
          </a:xfrm>
          <a:prstGeom prst="rect">
            <a:avLst/>
          </a:prstGeom>
        </p:spPr>
      </p:pic>
      <p:pic>
        <p:nvPicPr>
          <p:cNvPr id="5" name="Picture 4"/>
          <p:cNvPicPr>
            <a:picLocks noChangeAspect="1"/>
          </p:cNvPicPr>
          <p:nvPr/>
        </p:nvPicPr>
        <p:blipFill>
          <a:blip r:embed="rId4"/>
          <a:stretch>
            <a:fillRect/>
          </a:stretch>
        </p:blipFill>
        <p:spPr>
          <a:xfrm>
            <a:off x="782781" y="5315540"/>
            <a:ext cx="6554274" cy="1542460"/>
          </a:xfrm>
          <a:prstGeom prst="rect">
            <a:avLst/>
          </a:prstGeom>
        </p:spPr>
      </p:pic>
      <p:sp>
        <p:nvSpPr>
          <p:cNvPr id="6"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200591117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7364" y="1362652"/>
            <a:ext cx="10515600" cy="1325563"/>
          </a:xfrm>
        </p:spPr>
        <p:txBody>
          <a:bodyPr/>
          <a:lstStyle/>
          <a:p>
            <a:r>
              <a:rPr lang="en-US" dirty="0">
                <a:solidFill>
                  <a:schemeClr val="accent2">
                    <a:lumMod val="50000"/>
                  </a:schemeClr>
                </a:solidFill>
              </a:rPr>
              <a:t>Combinations</a:t>
            </a:r>
          </a:p>
        </p:txBody>
      </p:sp>
      <p:pic>
        <p:nvPicPr>
          <p:cNvPr id="3" name="Picture 2"/>
          <p:cNvPicPr>
            <a:picLocks noChangeAspect="1"/>
          </p:cNvPicPr>
          <p:nvPr/>
        </p:nvPicPr>
        <p:blipFill>
          <a:blip r:embed="rId2"/>
          <a:stretch>
            <a:fillRect/>
          </a:stretch>
        </p:blipFill>
        <p:spPr>
          <a:xfrm>
            <a:off x="727364" y="2688215"/>
            <a:ext cx="8821776" cy="691904"/>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402511640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838200" y="1690688"/>
            <a:ext cx="9717405" cy="1297211"/>
          </a:xfrm>
          <a:prstGeom prst="rect">
            <a:avLst/>
          </a:prstGeom>
        </p:spPr>
      </p:pic>
      <p:sp>
        <p:nvSpPr>
          <p:cNvPr id="4" name="Title 1"/>
          <p:cNvSpPr txBox="1">
            <a:spLocks/>
          </p:cNvSpPr>
          <p:nvPr/>
        </p:nvSpPr>
        <p:spPr>
          <a:xfrm>
            <a:off x="13953" y="16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C00000"/>
                </a:solidFill>
                <a:latin typeface="Papyrus" panose="03070502060502030205" pitchFamily="66" charset="0"/>
              </a:rPr>
              <a:t>Examples:  --- </a:t>
            </a:r>
            <a:r>
              <a:rPr lang="en-US" sz="3200" b="1" dirty="0">
                <a:solidFill>
                  <a:srgbClr val="002060"/>
                </a:solidFill>
                <a:latin typeface="Papyrus" panose="03070502060502030205" pitchFamily="66" charset="0"/>
              </a:rPr>
              <a:t>Do it by yourself</a:t>
            </a:r>
            <a:endParaRPr lang="en-US" b="1" dirty="0">
              <a:solidFill>
                <a:srgbClr val="002060"/>
              </a:solidFill>
              <a:latin typeface="Papyrus" panose="03070502060502030205" pitchFamily="66" charset="0"/>
            </a:endParaRPr>
          </a:p>
        </p:txBody>
      </p:sp>
    </p:spTree>
    <p:extLst>
      <p:ext uri="{BB962C8B-B14F-4D97-AF65-F5344CB8AC3E}">
        <p14:creationId xmlns:p14="http://schemas.microsoft.com/office/powerpoint/2010/main" val="275413367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162871" y="1039812"/>
            <a:ext cx="6238705" cy="4100967"/>
          </a:xfrm>
          <a:prstGeom prst="rect">
            <a:avLst/>
          </a:prstGeom>
        </p:spPr>
      </p:pic>
    </p:spTree>
    <p:extLst>
      <p:ext uri="{BB962C8B-B14F-4D97-AF65-F5344CB8AC3E}">
        <p14:creationId xmlns:p14="http://schemas.microsoft.com/office/powerpoint/2010/main" val="2825404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normAutofit/>
          </a:bodyPr>
          <a:lstStyle/>
          <a:p>
            <a:r>
              <a:rPr lang="en-US" b="1" dirty="0">
                <a:solidFill>
                  <a:srgbClr val="C00000"/>
                </a:solidFill>
                <a:latin typeface="Papyrus" panose="03070502060502030205" pitchFamily="66" charset="0"/>
              </a:rPr>
              <a:t>Distributing Presents</a:t>
            </a:r>
            <a:br>
              <a:rPr lang="en-US" b="1" dirty="0">
                <a:solidFill>
                  <a:srgbClr val="C00000"/>
                </a:solidFill>
                <a:latin typeface="Papyrus" panose="03070502060502030205" pitchFamily="66" charset="0"/>
              </a:rPr>
            </a:br>
            <a:r>
              <a:rPr lang="en-US" sz="3200" b="1" dirty="0">
                <a:solidFill>
                  <a:srgbClr val="0070C0"/>
                </a:solidFill>
                <a:latin typeface="Papyrus" panose="03070502060502030205" pitchFamily="66" charset="0"/>
              </a:rPr>
              <a:t>(Section 3.2 of textbook)</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10166" y="1426379"/>
                <a:ext cx="11486881" cy="5332230"/>
              </a:xfrm>
            </p:spPr>
            <p:txBody>
              <a:bodyPr>
                <a:normAutofit fontScale="85000" lnSpcReduction="20000"/>
              </a:bodyPr>
              <a:lstStyle/>
              <a:p>
                <a:pPr marL="0" indent="0">
                  <a:buNone/>
                </a:pPr>
                <a:r>
                  <a:rPr lang="en-US" dirty="0">
                    <a:solidFill>
                      <a:srgbClr val="C00000"/>
                    </a:solidFill>
                    <a:latin typeface="Comic Sans MS" panose="030F0702030302020204" pitchFamily="66" charset="0"/>
                  </a:rPr>
                  <a:t>The question is, of course, how many ways can these presents be distributed?</a:t>
                </a:r>
                <a:endParaRPr lang="en-US" b="1" dirty="0">
                  <a:solidFill>
                    <a:srgbClr val="C00000"/>
                  </a:solidFill>
                  <a:latin typeface="Comic Sans MS" panose="030F0702030302020204" pitchFamily="66" charset="0"/>
                </a:endParaRPr>
              </a:p>
              <a:p>
                <a:pPr marL="0" lvl="0" indent="0">
                  <a:buNone/>
                </a:pPr>
                <a:endParaRPr lang="en-US" b="1" baseline="-30000" dirty="0">
                  <a:solidFill>
                    <a:srgbClr val="7030A0"/>
                  </a:solidFill>
                  <a:latin typeface="Arial" panose="020B0604020202020204" pitchFamily="34" charset="0"/>
                </a:endParaRPr>
              </a:p>
              <a:p>
                <a:pPr marL="0" indent="0">
                  <a:buNone/>
                </a:pPr>
                <a:r>
                  <a:rPr lang="en-US" dirty="0">
                    <a:solidFill>
                      <a:srgbClr val="7030A0"/>
                    </a:solidFill>
                    <a:latin typeface="Centaur" panose="02030504050205020304" pitchFamily="18" charset="0"/>
                  </a:rPr>
                  <a:t>Suppose </a:t>
                </a:r>
                <a14:m>
                  <m:oMath xmlns:m="http://schemas.openxmlformats.org/officeDocument/2006/math">
                    <m:r>
                      <a:rPr lang="en-US" i="1" dirty="0" smtClean="0">
                        <a:solidFill>
                          <a:srgbClr val="7030A0"/>
                        </a:solidFill>
                        <a:latin typeface="Cambria Math" panose="02040503050406030204" pitchFamily="18" charset="0"/>
                      </a:rPr>
                      <m:t>𝑛</m:t>
                    </m:r>
                    <m:r>
                      <a:rPr lang="en-US" i="1" dirty="0" smtClean="0">
                        <a:solidFill>
                          <a:srgbClr val="7030A0"/>
                        </a:solidFill>
                        <a:latin typeface="Cambria Math" panose="02040503050406030204" pitchFamily="18" charset="0"/>
                      </a:rPr>
                      <m:t> = 10 , </m:t>
                    </m:r>
                    <m:r>
                      <a:rPr lang="en-US" i="1" dirty="0" smtClean="0">
                        <a:solidFill>
                          <a:srgbClr val="7030A0"/>
                        </a:solidFill>
                        <a:latin typeface="Cambria Math" panose="02040503050406030204" pitchFamily="18" charset="0"/>
                      </a:rPr>
                      <m:t>𝑘</m:t>
                    </m:r>
                    <m:r>
                      <a:rPr lang="en-US" i="1" dirty="0" smtClean="0">
                        <a:solidFill>
                          <a:srgbClr val="7030A0"/>
                        </a:solidFill>
                        <a:latin typeface="Cambria Math" panose="02040503050406030204" pitchFamily="18" charset="0"/>
                      </a:rPr>
                      <m:t> = 3.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1</m:t>
                        </m:r>
                      </m:sub>
                    </m:sSub>
                    <m:r>
                      <a:rPr lang="en-US" b="0" i="1" smtClean="0">
                        <a:solidFill>
                          <a:srgbClr val="7030A0"/>
                        </a:solidFill>
                        <a:latin typeface="Cambria Math" panose="02040503050406030204" pitchFamily="18" charset="0"/>
                      </a:rPr>
                      <m:t>=4,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2</m:t>
                        </m:r>
                      </m:sub>
                    </m:sSub>
                    <m:r>
                      <a:rPr lang="en-US" b="0" i="1" smtClean="0">
                        <a:solidFill>
                          <a:srgbClr val="7030A0"/>
                        </a:solidFill>
                        <a:latin typeface="Cambria Math" panose="02040503050406030204" pitchFamily="18" charset="0"/>
                      </a:rPr>
                      <m:t>=4, </m:t>
                    </m:r>
                    <m:sSub>
                      <m:sSubPr>
                        <m:ctrlPr>
                          <a:rPr lang="en-US" b="0" i="1" smtClean="0">
                            <a:solidFill>
                              <a:srgbClr val="7030A0"/>
                            </a:solidFill>
                            <a:latin typeface="Cambria Math" panose="02040503050406030204" pitchFamily="18" charset="0"/>
                          </a:rPr>
                        </m:ctrlPr>
                      </m:sSubPr>
                      <m:e>
                        <m:r>
                          <a:rPr lang="en-US" b="0" i="1" smtClean="0">
                            <a:solidFill>
                              <a:srgbClr val="7030A0"/>
                            </a:solidFill>
                            <a:latin typeface="Cambria Math" panose="02040503050406030204" pitchFamily="18" charset="0"/>
                          </a:rPr>
                          <m:t>𝑛</m:t>
                        </m:r>
                      </m:e>
                      <m:sub>
                        <m:r>
                          <a:rPr lang="en-US" b="0" i="1" smtClean="0">
                            <a:solidFill>
                              <a:srgbClr val="7030A0"/>
                            </a:solidFill>
                            <a:latin typeface="Cambria Math" panose="02040503050406030204" pitchFamily="18" charset="0"/>
                          </a:rPr>
                          <m:t>3</m:t>
                        </m:r>
                      </m:sub>
                    </m:sSub>
                    <m:r>
                      <a:rPr lang="en-US" b="0" i="1" smtClean="0">
                        <a:solidFill>
                          <a:srgbClr val="7030A0"/>
                        </a:solidFill>
                        <a:latin typeface="Cambria Math" panose="02040503050406030204" pitchFamily="18" charset="0"/>
                      </a:rPr>
                      <m:t>=2</m:t>
                    </m:r>
                  </m:oMath>
                </a14:m>
                <a:endParaRPr lang="en-US"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First child: </a:t>
                </a:r>
                <a14:m>
                  <m:oMath xmlns:m="http://schemas.openxmlformats.org/officeDocument/2006/math">
                    <m:d>
                      <m:dPr>
                        <m:ctrlPr>
                          <a:rPr lang="en-US" b="1" i="1" smtClean="0">
                            <a:solidFill>
                              <a:srgbClr val="FF0000"/>
                            </a:solidFill>
                            <a:latin typeface="Cambria Math" panose="02040503050406030204" pitchFamily="18" charset="0"/>
                          </a:rPr>
                        </m:ctrlPr>
                      </m:dPr>
                      <m:e>
                        <m:eqArr>
                          <m:eqArrPr>
                            <m:ctrlPr>
                              <a:rPr lang="en-US" b="1" i="1" smtClean="0">
                                <a:solidFill>
                                  <a:srgbClr val="FF0000"/>
                                </a:solidFill>
                                <a:latin typeface="Cambria Math" panose="02040503050406030204" pitchFamily="18" charset="0"/>
                              </a:rPr>
                            </m:ctrlPr>
                          </m:eqArrPr>
                          <m:e>
                            <m:r>
                              <a:rPr lang="en-US" b="1" i="1" smtClean="0">
                                <a:solidFill>
                                  <a:srgbClr val="FF0000"/>
                                </a:solidFill>
                                <a:latin typeface="Cambria Math" panose="02040503050406030204" pitchFamily="18" charset="0"/>
                              </a:rPr>
                              <m:t>𝟏𝟎</m:t>
                            </m:r>
                          </m:e>
                          <m:e>
                            <m:r>
                              <a:rPr lang="en-US" b="1" i="1" smtClean="0">
                                <a:solidFill>
                                  <a:srgbClr val="FF0000"/>
                                </a:solidFill>
                                <a:latin typeface="Cambria Math" panose="02040503050406030204" pitchFamily="18" charset="0"/>
                              </a:rPr>
                              <m:t>𝟒</m:t>
                            </m:r>
                          </m:e>
                        </m:eqArr>
                      </m:e>
                    </m:d>
                  </m:oMath>
                </a14:m>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Second child: </a:t>
                </a:r>
                <a14:m>
                  <m:oMath xmlns:m="http://schemas.openxmlformats.org/officeDocument/2006/math">
                    <m:d>
                      <m:dPr>
                        <m:ctrlPr>
                          <a:rPr lang="en-US" b="1" i="1">
                            <a:solidFill>
                              <a:srgbClr val="FF0000"/>
                            </a:solidFill>
                            <a:latin typeface="Cambria Math" panose="02040503050406030204" pitchFamily="18" charset="0"/>
                          </a:rPr>
                        </m:ctrlPr>
                      </m:dPr>
                      <m:e>
                        <m:eqArr>
                          <m:eqArrPr>
                            <m:ctrlPr>
                              <a:rPr lang="en-US" b="1" i="1">
                                <a:solidFill>
                                  <a:srgbClr val="FF0000"/>
                                </a:solidFill>
                                <a:latin typeface="Cambria Math" panose="02040503050406030204" pitchFamily="18" charset="0"/>
                              </a:rPr>
                            </m:ctrlPr>
                          </m:eqArrPr>
                          <m:e>
                            <m:r>
                              <a:rPr lang="en-US" b="1" i="1" smtClean="0">
                                <a:solidFill>
                                  <a:srgbClr val="FF0000"/>
                                </a:solidFill>
                                <a:latin typeface="Cambria Math" panose="02040503050406030204" pitchFamily="18" charset="0"/>
                              </a:rPr>
                              <m:t>𝟔</m:t>
                            </m:r>
                          </m:e>
                          <m:e>
                            <m:r>
                              <a:rPr lang="en-US" b="1" i="1">
                                <a:solidFill>
                                  <a:srgbClr val="FF0000"/>
                                </a:solidFill>
                                <a:latin typeface="Cambria Math" panose="02040503050406030204" pitchFamily="18" charset="0"/>
                              </a:rPr>
                              <m:t>𝟒</m:t>
                            </m:r>
                          </m:e>
                        </m:eqArr>
                      </m:e>
                    </m:d>
                  </m:oMath>
                </a14:m>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r>
                  <a:rPr lang="en-US" b="1" dirty="0">
                    <a:solidFill>
                      <a:srgbClr val="FF0000"/>
                    </a:solidFill>
                    <a:latin typeface="Centaur" panose="02030504050205020304" pitchFamily="18" charset="0"/>
                  </a:rPr>
                  <a:t>.</a:t>
                </a:r>
              </a:p>
              <a:p>
                <a:pPr marL="0" indent="0">
                  <a:buNone/>
                </a:pPr>
                <a:endParaRPr lang="en-US" b="1" dirty="0">
                  <a:solidFill>
                    <a:srgbClr val="FF0000"/>
                  </a:solidFill>
                  <a:latin typeface="Centaur" panose="02030504050205020304" pitchFamily="18" charset="0"/>
                </a:endParaRPr>
              </a:p>
              <a:p>
                <a:pPr marL="0" indent="0">
                  <a:buNone/>
                </a:pPr>
                <a:endParaRPr lang="en-US" b="1"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b="0" dirty="0">
                  <a:solidFill>
                    <a:srgbClr val="FF0000"/>
                  </a:solidFill>
                  <a:latin typeface="Centaur" panose="02030504050205020304" pitchFamily="18" charset="0"/>
                </a:endParaRPr>
              </a:p>
              <a:p>
                <a:pPr marL="0" indent="0">
                  <a:buNone/>
                </a:pPr>
                <a:endParaRPr lang="en-US" dirty="0">
                  <a:solidFill>
                    <a:srgbClr val="FF0000"/>
                  </a:solidFill>
                  <a:latin typeface="Centaur" panose="02030504050205020304" pitchFamily="18" charset="0"/>
                </a:endParaRPr>
              </a:p>
              <a:p>
                <a:endParaRPr lang="en-US" dirty="0">
                  <a:solidFill>
                    <a:srgbClr val="00B050"/>
                  </a:solidFill>
                  <a:latin typeface="Centaur" panose="02030504050205020304" pitchFamily="18" charset="0"/>
                </a:endParaRPr>
              </a:p>
              <a:p>
                <a:pPr marL="0" indent="0">
                  <a:buNone/>
                </a:pPr>
                <a:endParaRPr lang="en-US" dirty="0">
                  <a:solidFill>
                    <a:srgbClr val="00B050"/>
                  </a:solidFill>
                  <a:latin typeface="Centaur" panose="020305040502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10166" y="1426379"/>
                <a:ext cx="11486881" cy="5332230"/>
              </a:xfrm>
              <a:blipFill rotWithShape="0">
                <a:blip r:embed="rId2"/>
                <a:stretch>
                  <a:fillRect l="-849" t="-2629" b="-571"/>
                </a:stretch>
              </a:blipFill>
            </p:spPr>
            <p:txBody>
              <a:bodyPr/>
              <a:lstStyle/>
              <a:p>
                <a:r>
                  <a:rPr lang="en-US">
                    <a:noFill/>
                  </a:rPr>
                  <a:t> </a:t>
                </a:r>
              </a:p>
            </p:txBody>
          </p:sp>
        </mc:Fallback>
      </mc:AlternateContent>
      <p:grpSp>
        <p:nvGrpSpPr>
          <p:cNvPr id="7" name="Group 6"/>
          <p:cNvGrpSpPr/>
          <p:nvPr/>
        </p:nvGrpSpPr>
        <p:grpSpPr>
          <a:xfrm>
            <a:off x="4187688" y="2576086"/>
            <a:ext cx="7609359" cy="1253792"/>
            <a:chOff x="4187688" y="2417062"/>
            <a:chExt cx="7609359" cy="1253792"/>
          </a:xfrm>
        </p:grpSpPr>
        <p:pic>
          <p:nvPicPr>
            <p:cNvPr id="4" name="Picture 3"/>
            <p:cNvPicPr>
              <a:picLocks noChangeAspect="1"/>
            </p:cNvPicPr>
            <p:nvPr/>
          </p:nvPicPr>
          <p:blipFill>
            <a:blip r:embed="rId3"/>
            <a:stretch>
              <a:fillRect/>
            </a:stretch>
          </p:blipFill>
          <p:spPr>
            <a:xfrm>
              <a:off x="4442090" y="2509825"/>
              <a:ext cx="7354957" cy="867609"/>
            </a:xfrm>
            <a:prstGeom prst="rect">
              <a:avLst/>
            </a:prstGeom>
          </p:spPr>
        </p:pic>
        <p:sp>
          <p:nvSpPr>
            <p:cNvPr id="5" name="Oval 4"/>
            <p:cNvSpPr/>
            <p:nvPr/>
          </p:nvSpPr>
          <p:spPr>
            <a:xfrm>
              <a:off x="4187688" y="2417062"/>
              <a:ext cx="3180522" cy="1253792"/>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7368210" y="2417062"/>
              <a:ext cx="2955233" cy="1253792"/>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804318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20741</TotalTime>
  <Words>3928</Words>
  <Application>Microsoft Office PowerPoint</Application>
  <PresentationFormat>Widescreen</PresentationFormat>
  <Paragraphs>503</Paragraphs>
  <Slides>89</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89</vt:i4>
      </vt:variant>
    </vt:vector>
  </HeadingPairs>
  <TitlesOfParts>
    <vt:vector size="101" baseType="lpstr">
      <vt:lpstr>Arial</vt:lpstr>
      <vt:lpstr>Bradley Hand ITC</vt:lpstr>
      <vt:lpstr>Buxton Sketch</vt:lpstr>
      <vt:lpstr>Calibri</vt:lpstr>
      <vt:lpstr>Calibri Light</vt:lpstr>
      <vt:lpstr>Cambria Math</vt:lpstr>
      <vt:lpstr>Centaur</vt:lpstr>
      <vt:lpstr>Comic Sans MS</vt:lpstr>
      <vt:lpstr>Kristen ITC</vt:lpstr>
      <vt:lpstr>Papyrus</vt:lpstr>
      <vt:lpstr>Tempus Sans ITC</vt:lpstr>
      <vt:lpstr>Office Theme</vt:lpstr>
      <vt:lpstr>Generalized Counting: Permutation and Combination</vt:lpstr>
      <vt:lpstr>Distributing Gifts (Section 3.2 of textbook)</vt:lpstr>
      <vt:lpstr>Distributing Presents (Section 3.2 of textbook)</vt:lpstr>
      <vt:lpstr>Distributing Presents (Section 3.2 of textbook)</vt:lpstr>
      <vt:lpstr>Distributing Presents (Section 3.2 of textbook)</vt:lpstr>
      <vt:lpstr>Distributing Presents (Section 3.2 of textbook)</vt:lpstr>
      <vt:lpstr>Distributing Presents (Section 3.2 of textbook)</vt:lpstr>
      <vt:lpstr>Distributing Presents (Section 3.2 of textbook)</vt:lpstr>
      <vt:lpstr>Distributing Presents (Section 3.2 of textbook)</vt:lpstr>
      <vt:lpstr>Distributing Presents (Section 3.2 of textbook)</vt:lpstr>
      <vt:lpstr>Distributing Presents (Section 3.2 of textbook)</vt:lpstr>
      <vt:lpstr>Anagrams (Section 3.3 of textbook)</vt:lpstr>
      <vt:lpstr>Anagrams (Section 3.3 of textbook)</vt:lpstr>
      <vt:lpstr>Anagrams (Section 3.3 of textbook)</vt:lpstr>
      <vt:lpstr>Problem 11</vt:lpstr>
      <vt:lpstr>Problem 11</vt:lpstr>
      <vt:lpstr>Problem 11</vt:lpstr>
      <vt:lpstr>Problem 11</vt:lpstr>
      <vt:lpstr>Problem 11</vt:lpstr>
      <vt:lpstr>Problem 11</vt:lpstr>
      <vt:lpstr>Anagrams (Section 3.3 of textbook)</vt:lpstr>
      <vt:lpstr>Anagrams (Section 3.3 of textbook)</vt:lpstr>
      <vt:lpstr>Anagrams (Section 3.3 of textbook)</vt:lpstr>
      <vt:lpstr>Distributing Gifts (Section 3.2 of textbook)</vt:lpstr>
      <vt:lpstr>Distributing Presents (Section 3.2 of textbook)</vt:lpstr>
      <vt:lpstr>Distributing Presents (Section 3.2 of textbook)</vt:lpstr>
      <vt:lpstr>Distributing Presents (Section 3.2 of textbook)</vt:lpstr>
      <vt:lpstr>Distributing Presents (Section 3.2 of textbook)</vt:lpstr>
      <vt:lpstr>Distributing Presents (Section 3.2 of textbook)</vt:lpstr>
      <vt:lpstr>Distributing Money (Section 3.4 of textbook)</vt:lpstr>
      <vt:lpstr>Distributing Money (Section 3.4 of textbook)</vt:lpstr>
      <vt:lpstr>Distributing Money (Section 3.4 of textbook)</vt:lpstr>
      <vt:lpstr>Distributing Money (Section 3.4 of textbook)</vt:lpstr>
      <vt:lpstr>Distributing Money (Section 3.4 of textbook)</vt:lpstr>
      <vt:lpstr>Distributing Money (Section 3.4 of textbook)</vt:lpstr>
      <vt:lpstr>Distributing Money (Section 3.4 of textbook)</vt:lpstr>
      <vt:lpstr>PowerPoint Presentation</vt:lpstr>
      <vt:lpstr>PowerPoint Presentation</vt:lpstr>
      <vt:lpstr>PowerPoint Presentation</vt:lpstr>
      <vt:lpstr>Permutations with Repetitions</vt:lpstr>
      <vt:lpstr>Permutations with Repetitions</vt:lpstr>
      <vt:lpstr>Combinations with Repetition</vt:lpstr>
      <vt:lpstr>Combinations with Repetition</vt:lpstr>
      <vt:lpstr>Combinations with Repetition</vt:lpstr>
      <vt:lpstr>Combinations with Repetition</vt:lpstr>
      <vt:lpstr>PowerPoint Presentation</vt:lpstr>
      <vt:lpstr>Combinations with Repetition</vt:lpstr>
      <vt:lpstr>Combinations with Repetition</vt:lpstr>
      <vt:lpstr>Combinations with Repetition</vt:lpstr>
      <vt:lpstr>Combinations with Repetition</vt:lpstr>
      <vt:lpstr>Combinations with Repetition</vt:lpstr>
      <vt:lpstr>PowerPoint Presentation</vt:lpstr>
      <vt:lpstr>Combinations with Repetition</vt:lpstr>
      <vt:lpstr>Combinations with Repetition</vt:lpstr>
      <vt:lpstr>More problems on number of solutions of equation </vt:lpstr>
      <vt:lpstr>More problems on number of solutions of equation </vt:lpstr>
      <vt:lpstr>More problems on number of solutions of equation </vt:lpstr>
      <vt:lpstr>More problems on number of solutions of equation </vt:lpstr>
      <vt:lpstr>More problems on number of solutions of equation </vt:lpstr>
      <vt:lpstr>More problems on number of solutions of equation </vt:lpstr>
      <vt:lpstr>More problems on number of solutions of equation </vt:lpstr>
      <vt:lpstr>More problems on number of solutions of equation </vt:lpstr>
      <vt:lpstr>More problems on number of solutions of equation </vt:lpstr>
      <vt:lpstr>More problems on number of solutions of equation </vt:lpstr>
      <vt:lpstr>Permutations with Indistinguishable Objects</vt:lpstr>
      <vt:lpstr>Permutations with Indistinguishable Objects</vt:lpstr>
      <vt:lpstr>Permutations with Indistinguishable Objects</vt:lpstr>
      <vt:lpstr>PowerPoint Presentation</vt:lpstr>
      <vt:lpstr>Distinguishable Objects with Distinguishable Boxes</vt:lpstr>
      <vt:lpstr>Indistinguishable Objects with Distinguishable Boxes</vt:lpstr>
      <vt:lpstr>Indistinguishable Objects with Distinguishable Boxes</vt:lpstr>
      <vt:lpstr>PowerPoint Presentation</vt:lpstr>
      <vt:lpstr>MORE PRACTICE PROBLEMS</vt:lpstr>
      <vt:lpstr>Try to solve at your own? </vt:lpstr>
      <vt:lpstr>Binomial Theorem </vt:lpstr>
      <vt:lpstr>Binomial Theorem </vt:lpstr>
      <vt:lpstr>PowerPoint Presentation</vt:lpstr>
      <vt:lpstr>PowerPoint Presentation</vt:lpstr>
      <vt:lpstr>PowerPoint Presentation</vt:lpstr>
      <vt:lpstr>PowerPoint Presentation</vt:lpstr>
      <vt:lpstr>PowerPoint Presentation</vt:lpstr>
      <vt:lpstr>Corollary 1:</vt:lpstr>
      <vt:lpstr>Corollary 1:</vt:lpstr>
      <vt:lpstr>Corollary 2:</vt:lpstr>
      <vt:lpstr>Corollary 2:</vt:lpstr>
      <vt:lpstr>Corollary 2:</vt:lpstr>
      <vt:lpstr>Combinations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Unknown</cp:lastModifiedBy>
  <cp:revision>307</cp:revision>
  <dcterms:created xsi:type="dcterms:W3CDTF">2017-10-15T17:49:02Z</dcterms:created>
  <dcterms:modified xsi:type="dcterms:W3CDTF">2022-10-06T07:48:31Z</dcterms:modified>
</cp:coreProperties>
</file>